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800" r:id="rId2"/>
    <p:sldId id="801" r:id="rId3"/>
    <p:sldId id="802" r:id="rId4"/>
    <p:sldId id="306" r:id="rId5"/>
    <p:sldId id="724" r:id="rId6"/>
    <p:sldId id="726" r:id="rId7"/>
    <p:sldId id="737" r:id="rId8"/>
    <p:sldId id="738" r:id="rId9"/>
    <p:sldId id="739" r:id="rId10"/>
    <p:sldId id="741" r:id="rId11"/>
    <p:sldId id="740" r:id="rId12"/>
    <p:sldId id="742" r:id="rId13"/>
    <p:sldId id="743" r:id="rId14"/>
    <p:sldId id="748" r:id="rId15"/>
    <p:sldId id="810" r:id="rId16"/>
    <p:sldId id="746" r:id="rId17"/>
    <p:sldId id="74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19FCD2F-0F2B-4F40-B9A2-AB8CAB71B3C8}">
          <p14:sldIdLst>
            <p14:sldId id="800"/>
            <p14:sldId id="801"/>
            <p14:sldId id="802"/>
            <p14:sldId id="306"/>
            <p14:sldId id="724"/>
            <p14:sldId id="726"/>
            <p14:sldId id="737"/>
            <p14:sldId id="738"/>
            <p14:sldId id="739"/>
            <p14:sldId id="741"/>
            <p14:sldId id="740"/>
            <p14:sldId id="742"/>
            <p14:sldId id="743"/>
            <p14:sldId id="748"/>
            <p14:sldId id="810"/>
            <p14:sldId id="746"/>
            <p14:sldId id="74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642" autoAdjust="0"/>
    <p:restoredTop sz="94660" autoAdjust="0"/>
  </p:normalViewPr>
  <p:slideViewPr>
    <p:cSldViewPr snapToGrid="0">
      <p:cViewPr varScale="1">
        <p:scale>
          <a:sx n="76" d="100"/>
          <a:sy n="76" d="100"/>
        </p:scale>
        <p:origin x="58" y="12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05ED8A-E208-40A1-AA86-13C30CBC9917}" type="datetimeFigureOut">
              <a:rPr lang="en-IN" smtClean="0"/>
              <a:t>22-01-2024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A1C5E-E32F-49C8-8EB9-EA3282CA5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62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31">
            <a:extLst>
              <a:ext uri="{FF2B5EF4-FFF2-40B4-BE49-F238E27FC236}">
                <a16:creationId xmlns:a16="http://schemas.microsoft.com/office/drawing/2014/main" id="{47599AEF-327A-44B8-936C-833A5A4C4DE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2F51B45-9D77-4885-8F1C-080089D23464}" type="slidenum">
              <a:rPr lang="en-AU" altLang="en-US"/>
              <a:pPr>
                <a:spcBef>
                  <a:spcPct val="0"/>
                </a:spcBef>
              </a:pPr>
              <a:t>2</a:t>
            </a:fld>
            <a:endParaRPr lang="en-AU" altLang="en-US"/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EE332EA1-EC61-477F-8067-7B76113CBE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545B1AA6-BF7A-499A-A6C6-B031B8C2C0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/>
              <a:t>Expand on definition and use of “security attack”, as detailed above.</a:t>
            </a:r>
          </a:p>
          <a:p>
            <a:pPr eaLnBrk="1" hangingPunct="1"/>
            <a:r>
              <a:rPr lang="en-US" altLang="en-US"/>
              <a:t>See Stallings Table 1.1 for definitions of threat and attack.</a:t>
            </a:r>
            <a:endParaRPr lang="en-A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5244F-9306-427F-805E-E2C87AFE91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F805B0-7632-4150-8B31-7BB1A7514D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6815A-2E62-4FF7-84D8-5EF8F0C6A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2F148-AF9D-4812-8CFB-853533BF1AD3}" type="datetime1">
              <a:rPr lang="en-IN" smtClean="0"/>
              <a:t>22-01-2024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D41A1-B5D6-48FF-ACCB-EA6A4AA1B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88223-00E9-451C-AD04-6E6A3D8F7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0427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38BB8-1968-4403-B077-78CE4497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A114C7-F202-4901-BBF7-443BC745A6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F5D6E-4C0F-40BC-9CF9-8C24F4E95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D4F7B-253C-42C7-92C0-AA1917CEFC00}" type="datetime1">
              <a:rPr lang="en-IN" smtClean="0"/>
              <a:t>22-01-2024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2247F-6900-4208-A893-E3C8EF2B8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B8F22-F959-4D30-8CC9-7E3D934DB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52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C7EB0E-1141-4FAB-8EC0-E03B0947FB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55FB3E-FC70-440E-827C-F2B9068586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21652-7054-43C6-800E-E904F3A4C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04FEE-6AAD-4E41-8210-A563ACD0FCCC}" type="datetime1">
              <a:rPr lang="en-IN" smtClean="0"/>
              <a:t>22-01-2024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F1793-EF7C-405A-9E14-8825EA12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E8815-A98F-4588-9276-F09DD7F69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836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DBFC8-41AA-45A0-A27E-4F5F75627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0BD5B-A91D-408C-BB86-F459DAF06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BBBB9-EE7F-47E1-A268-B2996CB04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D43B-1952-4EBE-92F9-818F69F80A6B}" type="datetime1">
              <a:rPr lang="en-IN" smtClean="0"/>
              <a:t>22-01-2024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D46CD-9636-4965-9B38-BD5C1059A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83427-EF1F-480B-8FA4-3775D423A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0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1B29B-39D2-4F5E-8808-B483DC04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F7BA9-C9C4-4DBA-B3DD-E4EB3F2EE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58813-7C68-4F61-BEA8-CB89F233B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BA7D-BD29-4D68-9358-32D0B81E4375}" type="datetime1">
              <a:rPr lang="en-IN" smtClean="0"/>
              <a:t>22-01-2024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2A34-2B4B-46F4-B359-9017C92E9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D3A6C-9003-41C9-B868-FF438663C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24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C04F4-7FE0-44B2-A276-688B3DE1A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96B72-5849-4920-8526-1B0595460F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830F7-FA1C-43FA-9745-454A99951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4B2CA7-5235-46ED-B723-C02F49A4A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BBBF-D400-4D82-A9EF-E6F3513AB08D}" type="datetime1">
              <a:rPr lang="en-IN" smtClean="0"/>
              <a:t>22-01-2024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3721D3-9BAA-4F10-B544-39A4B4CD1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CFE8F-8BA0-4F4E-8395-A5BEB9474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0223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3E7AC-1295-40DB-84C9-ED37A669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A589C-393D-478D-B28F-BADFABB93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4E6103-ACE8-40EC-8CC4-72F4AB7BC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4E409-332B-46F3-BAD7-90AD7FE15A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C1C268-5D41-4615-AEB3-1DFA53F530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16CE04-0028-4A44-A60C-BEB07FD9D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92379-DE5A-4D3C-A156-BE23D3FCD901}" type="datetime1">
              <a:rPr lang="en-IN" smtClean="0"/>
              <a:t>22-01-2024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B06375-E231-4863-8D3C-9E7EF8CE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80969E-C395-4A4D-9DA9-344644575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617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0B65A-59EA-445B-AE62-D468A45DB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283AB6-C1DE-42E4-B018-4E08DCC95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2DE23-040A-41D0-AD8E-952B0312D7EC}" type="datetime1">
              <a:rPr lang="en-IN" smtClean="0"/>
              <a:t>22-01-2024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A7E331-3814-4749-A25B-749EFA231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45FDB-17EA-4380-A942-F105D950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508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794F8F-16B4-4AF9-93E8-22BE12CCF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7B16E-266B-4B73-AF96-A77AE99EA8EA}" type="datetime1">
              <a:rPr lang="en-IN" smtClean="0"/>
              <a:t>22-01-2024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69A6BC-B144-42F6-BCF1-08430732C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0E627-70E7-4D12-96D7-D5E42D31A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421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F3C57-1BD8-4725-BB67-C2FB82F33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D8F84-9062-4176-93AB-3A1BD4421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93FFF-AD12-4E6C-A89B-9215FDA53C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44491F-71D4-43B8-940B-B10D72146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FF967-675E-4448-A3A3-EB40705BE4C0}" type="datetime1">
              <a:rPr lang="en-IN" smtClean="0"/>
              <a:t>22-01-2024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AEA91A-D98A-443B-9A8F-DA055F99A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1024ED-CEF7-4BFD-992E-65D6181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1158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0518E-D897-4010-9971-7D5BE226B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821B54-D1D0-4E70-B260-46C6AB5497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E1E412-9146-4585-A1A4-AB71C86A48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267C0-C24B-4D9A-9F14-90C26F324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083FA-3C64-4A35-AD47-BDA1ABFB0CCD}" type="datetime1">
              <a:rPr lang="en-IN" smtClean="0"/>
              <a:t>22-01-2024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5A9B3-11A4-4759-B985-7ADE7AC8D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E32BF9-6D06-4404-A5DC-A19A52A80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870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477A6F-9CB1-4FF5-8D83-FD36CA0A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B0075-60EF-4477-B5A0-85B536DEB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94202-A52C-4D5A-B258-DF45D3FFC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2DAB2-118A-4E04-A902-48310B7BDE31}" type="datetime1">
              <a:rPr lang="en-IN" smtClean="0"/>
              <a:t>22-01-2024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CC25F-1EEE-4A34-94DB-2670E33092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F9EDA-0661-487C-AA5B-1373B04AD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C432C8-BDCE-4F83-AF98-B47C7317E7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955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AAB65B-E117-4BBD-886A-338CA8ED0477}"/>
              </a:ext>
            </a:extLst>
          </p:cNvPr>
          <p:cNvSpPr txBox="1"/>
          <p:nvPr/>
        </p:nvSpPr>
        <p:spPr>
          <a:xfrm>
            <a:off x="1189837" y="1581207"/>
            <a:ext cx="6591160" cy="1015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200000"/>
              </a:lnSpc>
            </a:pPr>
            <a:endParaRPr lang="en-US" altLang="en-US" dirty="0">
              <a:latin typeface="Montserrat" panose="020B0604020202020204" charset="0"/>
            </a:endParaRPr>
          </a:p>
          <a:p>
            <a:pPr lvl="1" eaLnBrk="1" hangingPunct="1">
              <a:lnSpc>
                <a:spcPct val="150000"/>
              </a:lnSpc>
            </a:pPr>
            <a:r>
              <a:rPr lang="en-US" altLang="en-US" dirty="0">
                <a:latin typeface="Montserrat" panose="020B0604020202020204" charset="0"/>
              </a:rPr>
              <a:t> </a:t>
            </a:r>
            <a:endParaRPr kumimoji="0" lang="en-IN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42F316-10E3-439B-9704-52F63B3FD01C}"/>
              </a:ext>
            </a:extLst>
          </p:cNvPr>
          <p:cNvSpPr txBox="1"/>
          <p:nvPr/>
        </p:nvSpPr>
        <p:spPr>
          <a:xfrm>
            <a:off x="1014884" y="662609"/>
            <a:ext cx="98031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Times New Roman" panose="02020603050405020304" pitchFamily="18" charset="0"/>
              </a:rPr>
              <a:t>Reading and Displaying String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AA5554-EBBF-49D6-BB53-CEE4F8B55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086104"/>
            <a:ext cx="10515600" cy="4351338"/>
          </a:xfrm>
        </p:spPr>
        <p:txBody>
          <a:bodyPr/>
          <a:lstStyle/>
          <a:p>
            <a:r>
              <a:rPr lang="en-US" dirty="0"/>
              <a:t>String can be read and written by following functions</a:t>
            </a:r>
          </a:p>
          <a:p>
            <a:pPr lvl="1"/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err="1"/>
              <a:t>scanf</a:t>
            </a:r>
            <a:r>
              <a:rPr lang="en-US" dirty="0"/>
              <a:t>() and </a:t>
            </a:r>
            <a:r>
              <a:rPr lang="en-US" dirty="0" err="1"/>
              <a:t>printf</a:t>
            </a:r>
            <a:r>
              <a:rPr lang="en-US" dirty="0"/>
              <a:t>()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gets() and puts()</a:t>
            </a:r>
          </a:p>
          <a:p>
            <a:pPr lvl="1">
              <a:lnSpc>
                <a:spcPct val="150000"/>
              </a:lnSpc>
            </a:pPr>
            <a:r>
              <a:rPr lang="en-US" dirty="0" err="1"/>
              <a:t>getchar</a:t>
            </a:r>
            <a:r>
              <a:rPr lang="en-US" dirty="0"/>
              <a:t>() and </a:t>
            </a:r>
            <a:r>
              <a:rPr lang="en-US" dirty="0" err="1"/>
              <a:t>putchar</a:t>
            </a:r>
            <a:r>
              <a:rPr lang="en-US" dirty="0"/>
              <a:t>()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00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94"/>
    </mc:Choice>
    <mc:Fallback xmlns="">
      <p:transition spd="slow" advTm="1399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3" y="136567"/>
            <a:ext cx="10161708" cy="860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4000" b="1" dirty="0"/>
              <a:t>5.String Concatenation - </a:t>
            </a:r>
            <a:r>
              <a:rPr lang="en-IN" sz="4000" b="1" dirty="0" err="1"/>
              <a:t>strncat</a:t>
            </a:r>
            <a:r>
              <a:rPr lang="en-IN" sz="4000" b="1" dirty="0"/>
              <a:t>( )</a:t>
            </a:r>
            <a:endParaRPr lang="en-US" sz="4000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90F75A-D12D-4E33-ADA3-41C121B7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2982" y="997527"/>
            <a:ext cx="9790833" cy="5639707"/>
          </a:xfrm>
        </p:spPr>
        <p:txBody>
          <a:bodyPr>
            <a:noAutofit/>
          </a:bodyPr>
          <a:lstStyle/>
          <a:p>
            <a:pPr marL="569913" lvl="1" indent="-284163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GB" altLang="en-US" sz="2400" dirty="0" err="1">
                <a:solidFill>
                  <a:srgbClr val="FF0000"/>
                </a:solidFill>
              </a:rPr>
              <a:t>strncat</a:t>
            </a:r>
            <a:r>
              <a:rPr lang="en-GB" altLang="en-US" sz="2400" dirty="0">
                <a:solidFill>
                  <a:srgbClr val="FF0000"/>
                </a:solidFill>
              </a:rPr>
              <a:t>(s1,s2,n) - </a:t>
            </a:r>
            <a:r>
              <a:rPr lang="en-US" sz="1800" dirty="0"/>
              <a:t>concatenates  n characters from s2 to s1 and result is returned to s1 </a:t>
            </a:r>
            <a:endParaRPr lang="en-US" sz="2400" dirty="0">
              <a:solidFill>
                <a:srgbClr val="FF0000"/>
              </a:solidFill>
            </a:endParaRPr>
          </a:p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IN" sz="1600" dirty="0" err="1"/>
              <a:t>Eg.</a:t>
            </a:r>
            <a:endParaRPr lang="en-IN" sz="1600" dirty="0"/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#include&lt;</a:t>
            </a:r>
            <a:r>
              <a:rPr lang="en-US" sz="1600" dirty="0" err="1"/>
              <a:t>stdio.h</a:t>
            </a:r>
            <a:r>
              <a:rPr lang="en-US" sz="1600" dirty="0"/>
              <a:t>&gt;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#include &lt;</a:t>
            </a:r>
            <a:r>
              <a:rPr lang="en-US" sz="1600" dirty="0" err="1"/>
              <a:t>string.h</a:t>
            </a:r>
            <a:r>
              <a:rPr lang="en-US" sz="1600" dirty="0"/>
              <a:t>&gt;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int main()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{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char s1[20],s2[20];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printf</a:t>
            </a:r>
            <a:r>
              <a:rPr lang="en-US" sz="1600" dirty="0"/>
              <a:t>("Enter string1 :");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scanf</a:t>
            </a:r>
            <a:r>
              <a:rPr lang="en-US" sz="1600" dirty="0"/>
              <a:t>("%s",s1); 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printf</a:t>
            </a:r>
            <a:r>
              <a:rPr lang="en-US" sz="1600" dirty="0"/>
              <a:t>("Enter string 2 :");  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scanf</a:t>
            </a:r>
            <a:r>
              <a:rPr lang="en-US" sz="1600" dirty="0"/>
              <a:t>("%s",s2);  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b="1" dirty="0" err="1">
                <a:solidFill>
                  <a:srgbClr val="FF0000"/>
                </a:solidFill>
              </a:rPr>
              <a:t>strncat</a:t>
            </a:r>
            <a:r>
              <a:rPr lang="en-US" sz="1600" b="1" dirty="0">
                <a:solidFill>
                  <a:srgbClr val="FF0000"/>
                </a:solidFill>
              </a:rPr>
              <a:t>(s1,s2,5);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printf</a:t>
            </a:r>
            <a:r>
              <a:rPr lang="en-US" sz="1600" dirty="0"/>
              <a:t>("Resultant string = %s",s1);     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return 0;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}</a:t>
            </a:r>
            <a:endParaRPr lang="en-IN" sz="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5BFF31-76B8-DCD1-7720-715EE26E44AB}"/>
              </a:ext>
            </a:extLst>
          </p:cNvPr>
          <p:cNvSpPr txBox="1"/>
          <p:nvPr/>
        </p:nvSpPr>
        <p:spPr>
          <a:xfrm>
            <a:off x="7581899" y="3429000"/>
            <a:ext cx="29441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Output:</a:t>
            </a:r>
          </a:p>
          <a:p>
            <a:r>
              <a:rPr lang="en-US" sz="1800" dirty="0"/>
              <a:t>Enter string1: vit</a:t>
            </a:r>
          </a:p>
          <a:p>
            <a:r>
              <a:rPr lang="en-US" sz="1800" dirty="0"/>
              <a:t>Enter string12: </a:t>
            </a:r>
            <a:r>
              <a:rPr lang="en-US" sz="1800" dirty="0" err="1"/>
              <a:t>vellore</a:t>
            </a:r>
            <a:endParaRPr lang="en-US" sz="1800" dirty="0"/>
          </a:p>
          <a:p>
            <a:r>
              <a:rPr lang="en-US" sz="1800" dirty="0"/>
              <a:t>Resultant string =</a:t>
            </a:r>
            <a:r>
              <a:rPr lang="en-US" sz="1800" dirty="0" err="1"/>
              <a:t>vitvello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000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22914"/>
    </mc:Choice>
    <mc:Fallback xmlns="">
      <p:transition advTm="12291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2" y="457200"/>
            <a:ext cx="10161708" cy="86096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IN" sz="4000" b="1" dirty="0"/>
              <a:t>6.String Reverse</a:t>
            </a:r>
            <a:r>
              <a:rPr lang="en-IN" sz="4000" dirty="0"/>
              <a:t> - </a:t>
            </a:r>
            <a:r>
              <a:rPr lang="en-US" sz="4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20B0604020202020204" charset="0"/>
              </a:rPr>
              <a:t>strrev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20B0604020202020204" charset="0"/>
              </a:rPr>
              <a:t>()</a:t>
            </a:r>
            <a:b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20B0604020202020204" charset="0"/>
              </a:rPr>
            </a:br>
            <a:endParaRPr lang="en-US" sz="4000" b="1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90F75A-D12D-4E33-ADA3-41C121B7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2982" y="1104406"/>
            <a:ext cx="10161709" cy="5853462"/>
          </a:xfrm>
        </p:spPr>
        <p:txBody>
          <a:bodyPr>
            <a:noAutofit/>
          </a:bodyPr>
          <a:lstStyle/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GB" altLang="en-US" sz="2400" b="1" dirty="0" err="1">
                <a:solidFill>
                  <a:srgbClr val="FF0000"/>
                </a:solidFill>
              </a:rPr>
              <a:t>strrev</a:t>
            </a:r>
            <a:r>
              <a:rPr lang="en-GB" altLang="en-US" sz="2400" b="1" dirty="0">
                <a:solidFill>
                  <a:srgbClr val="FF0000"/>
                </a:solidFill>
              </a:rPr>
              <a:t>(s1) </a:t>
            </a:r>
            <a:r>
              <a:rPr lang="en-GB" altLang="en-US" sz="2400" dirty="0">
                <a:solidFill>
                  <a:srgbClr val="FF0000"/>
                </a:solidFill>
              </a:rPr>
              <a:t>- </a:t>
            </a:r>
            <a:r>
              <a:rPr lang="en-GB" altLang="en-US" sz="2000" dirty="0">
                <a:solidFill>
                  <a:srgbClr val="FF0000"/>
                </a:solidFill>
              </a:rPr>
              <a:t>  </a:t>
            </a:r>
            <a:r>
              <a:rPr lang="en-GB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Used to 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reverse of the given string</a:t>
            </a:r>
          </a:p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IN" sz="1600" dirty="0" err="1"/>
              <a:t>Eg.</a:t>
            </a:r>
            <a:endParaRPr lang="en-IN" sz="1600" dirty="0"/>
          </a:p>
          <a:p>
            <a:pPr lvl="1">
              <a:lnSpc>
                <a:spcPct val="120000"/>
              </a:lnSpc>
            </a:pPr>
            <a:r>
              <a:rPr lang="en-US" sz="1600" dirty="0"/>
              <a:t>#</a:t>
            </a:r>
            <a:r>
              <a:rPr lang="en-US" sz="1800" dirty="0"/>
              <a:t>include&lt;</a:t>
            </a:r>
            <a:r>
              <a:rPr lang="en-US" sz="1800" dirty="0" err="1"/>
              <a:t>stdio.h</a:t>
            </a:r>
            <a:r>
              <a:rPr lang="en-US" sz="1800" dirty="0"/>
              <a:t>&gt;  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#include &lt;</a:t>
            </a:r>
            <a:r>
              <a:rPr lang="en-US" sz="1800" dirty="0" err="1"/>
              <a:t>string.h</a:t>
            </a:r>
            <a:r>
              <a:rPr lang="en-US" sz="1800" dirty="0"/>
              <a:t>&gt;    </a:t>
            </a:r>
          </a:p>
          <a:p>
            <a:pPr lvl="1">
              <a:lnSpc>
                <a:spcPct val="120000"/>
              </a:lnSpc>
            </a:pPr>
            <a:r>
              <a:rPr lang="en-US" sz="1800" b="1" dirty="0"/>
              <a:t>int</a:t>
            </a:r>
            <a:r>
              <a:rPr lang="en-US" sz="1800" dirty="0"/>
              <a:t> main(){    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  </a:t>
            </a:r>
            <a:r>
              <a:rPr lang="en-US" sz="1800" b="1" dirty="0"/>
              <a:t>char</a:t>
            </a:r>
            <a:r>
              <a:rPr lang="en-US" sz="1800" dirty="0"/>
              <a:t> str[20];    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  </a:t>
            </a:r>
            <a:r>
              <a:rPr lang="en-US" sz="1800" dirty="0" err="1"/>
              <a:t>printf</a:t>
            </a:r>
            <a:r>
              <a:rPr lang="en-US" sz="1800" dirty="0"/>
              <a:t>("Enter string: ");    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  gets(str);//reads string from console    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  </a:t>
            </a:r>
            <a:r>
              <a:rPr lang="en-US" sz="1800" dirty="0" err="1"/>
              <a:t>printf</a:t>
            </a:r>
            <a:r>
              <a:rPr lang="en-US" sz="1800" dirty="0"/>
              <a:t>("String is: %</a:t>
            </a:r>
            <a:r>
              <a:rPr lang="en-US" sz="1800" dirty="0" err="1"/>
              <a:t>s",str</a:t>
            </a:r>
            <a:r>
              <a:rPr lang="en-US" sz="1800" dirty="0"/>
              <a:t>);    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 </a:t>
            </a:r>
            <a:r>
              <a:rPr lang="en-US" sz="1800" b="1" dirty="0"/>
              <a:t> </a:t>
            </a:r>
            <a:r>
              <a:rPr lang="en-US" sz="1800" b="1" dirty="0" err="1"/>
              <a:t>printf</a:t>
            </a:r>
            <a:r>
              <a:rPr lang="en-US" sz="1800" b="1" dirty="0"/>
              <a:t>("\</a:t>
            </a:r>
            <a:r>
              <a:rPr lang="en-US" sz="1800" b="1" dirty="0" err="1"/>
              <a:t>nReverse</a:t>
            </a:r>
            <a:r>
              <a:rPr lang="en-US" sz="1800" b="1" dirty="0"/>
              <a:t> String is: %s",</a:t>
            </a:r>
            <a:r>
              <a:rPr lang="en-US" sz="1800" b="1" dirty="0" err="1"/>
              <a:t>strrev</a:t>
            </a:r>
            <a:r>
              <a:rPr lang="en-US" sz="1800" b="1" dirty="0"/>
              <a:t>(str));    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 </a:t>
            </a:r>
            <a:r>
              <a:rPr lang="en-US" sz="1800" b="1" dirty="0"/>
              <a:t>return</a:t>
            </a:r>
            <a:r>
              <a:rPr lang="en-US" sz="1800" dirty="0"/>
              <a:t> 0;    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}   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EAD83C-E5A5-2518-B05E-84FBC4AE8B3A}"/>
              </a:ext>
            </a:extLst>
          </p:cNvPr>
          <p:cNvSpPr txBox="1"/>
          <p:nvPr/>
        </p:nvSpPr>
        <p:spPr>
          <a:xfrm>
            <a:off x="7747279" y="2502040"/>
            <a:ext cx="29441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Output:</a:t>
            </a:r>
          </a:p>
          <a:p>
            <a:r>
              <a:rPr lang="en-US" sz="1800" dirty="0"/>
              <a:t>Enter string: </a:t>
            </a:r>
            <a:r>
              <a:rPr lang="en-US" sz="1800" dirty="0" err="1"/>
              <a:t>vellore</a:t>
            </a:r>
            <a:endParaRPr lang="en-US" sz="1800" dirty="0"/>
          </a:p>
          <a:p>
            <a:r>
              <a:rPr lang="en-US" sz="1800" dirty="0"/>
              <a:t>String is: </a:t>
            </a:r>
            <a:r>
              <a:rPr lang="en-US" sz="1800" dirty="0" err="1"/>
              <a:t>vellore</a:t>
            </a:r>
            <a:endParaRPr lang="en-US" sz="1800" dirty="0"/>
          </a:p>
          <a:p>
            <a:r>
              <a:rPr lang="en-IN" dirty="0"/>
              <a:t>Reverse String is: </a:t>
            </a:r>
            <a:r>
              <a:rPr lang="en-IN" dirty="0" err="1"/>
              <a:t>erollev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541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97351"/>
    </mc:Choice>
    <mc:Fallback xmlns="">
      <p:transition advTm="9735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2" y="457200"/>
            <a:ext cx="10161708" cy="86096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IN" sz="4000" b="1" dirty="0"/>
              <a:t>7.String Lowercase </a:t>
            </a:r>
            <a:r>
              <a:rPr lang="en-IN" sz="4000" dirty="0"/>
              <a:t> -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20B0604020202020204" charset="0"/>
              </a:rPr>
              <a:t>strlwr()</a:t>
            </a:r>
            <a:b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20B0604020202020204" charset="0"/>
              </a:rPr>
            </a:br>
            <a:endParaRPr lang="en-US" sz="4000" b="1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90F75A-D12D-4E33-ADA3-41C121B7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2982" y="1218292"/>
            <a:ext cx="10161709" cy="5639707"/>
          </a:xfrm>
        </p:spPr>
        <p:txBody>
          <a:bodyPr>
            <a:noAutofit/>
          </a:bodyPr>
          <a:lstStyle/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GB" altLang="en-US" sz="2000" b="1" dirty="0" err="1">
                <a:solidFill>
                  <a:srgbClr val="FF0000"/>
                </a:solidFill>
              </a:rPr>
              <a:t>strlwr</a:t>
            </a:r>
            <a:r>
              <a:rPr lang="en-GB" altLang="en-US" sz="2000" b="1" dirty="0">
                <a:solidFill>
                  <a:srgbClr val="FF0000"/>
                </a:solidFill>
              </a:rPr>
              <a:t>(s1</a:t>
            </a:r>
            <a:r>
              <a:rPr lang="en-GB" altLang="en-US" sz="2000" dirty="0">
                <a:solidFill>
                  <a:srgbClr val="FF0000"/>
                </a:solidFill>
              </a:rPr>
              <a:t>) -   </a:t>
            </a:r>
            <a:r>
              <a:rPr lang="en-US" sz="1800" dirty="0"/>
              <a:t>returns string characters in s1  in lowercase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IN" sz="1600" dirty="0" err="1"/>
              <a:t>Eg.</a:t>
            </a:r>
            <a:endParaRPr lang="en-IN" sz="1600" dirty="0"/>
          </a:p>
          <a:p>
            <a:pPr lvl="1">
              <a:lnSpc>
                <a:spcPct val="120000"/>
              </a:lnSpc>
            </a:pPr>
            <a:r>
              <a:rPr lang="en-US" sz="1600" dirty="0"/>
              <a:t>#include&lt;</a:t>
            </a:r>
            <a:r>
              <a:rPr lang="en-US" sz="1600" dirty="0" err="1"/>
              <a:t>stdio.h</a:t>
            </a:r>
            <a:r>
              <a:rPr lang="en-US" sz="1600" dirty="0"/>
              <a:t>&gt;  </a:t>
            </a:r>
          </a:p>
          <a:p>
            <a:pPr lvl="1">
              <a:lnSpc>
                <a:spcPct val="120000"/>
              </a:lnSpc>
            </a:pPr>
            <a:r>
              <a:rPr lang="en-US" sz="1600" dirty="0"/>
              <a:t>#include &lt;</a:t>
            </a:r>
            <a:r>
              <a:rPr lang="en-US" sz="1600" dirty="0" err="1"/>
              <a:t>string.h</a:t>
            </a:r>
            <a:r>
              <a:rPr lang="en-US" sz="1600" dirty="0"/>
              <a:t>&gt;    </a:t>
            </a:r>
          </a:p>
          <a:p>
            <a:pPr lvl="1">
              <a:lnSpc>
                <a:spcPct val="120000"/>
              </a:lnSpc>
            </a:pPr>
            <a:r>
              <a:rPr lang="en-US" sz="1600" b="1" dirty="0"/>
              <a:t>int</a:t>
            </a:r>
            <a:r>
              <a:rPr lang="en-US" sz="1600" dirty="0"/>
              <a:t> main(){    </a:t>
            </a:r>
          </a:p>
          <a:p>
            <a:pPr lvl="1">
              <a:lnSpc>
                <a:spcPct val="120000"/>
              </a:lnSpc>
            </a:pPr>
            <a:r>
              <a:rPr lang="en-US" sz="1600" dirty="0"/>
              <a:t>  </a:t>
            </a:r>
            <a:r>
              <a:rPr lang="en-US" sz="1600" b="1" dirty="0"/>
              <a:t>char</a:t>
            </a:r>
            <a:r>
              <a:rPr lang="en-US" sz="1600" dirty="0"/>
              <a:t> str[20];    </a:t>
            </a:r>
          </a:p>
          <a:p>
            <a:pPr lvl="1">
              <a:lnSpc>
                <a:spcPct val="120000"/>
              </a:lnSpc>
            </a:pPr>
            <a:r>
              <a:rPr lang="en-US" sz="1600" dirty="0"/>
              <a:t>  </a:t>
            </a:r>
            <a:r>
              <a:rPr lang="en-US" sz="1600" dirty="0" err="1"/>
              <a:t>printf</a:t>
            </a:r>
            <a:r>
              <a:rPr lang="en-US" sz="1600" dirty="0"/>
              <a:t>("Enter string: ");    </a:t>
            </a:r>
          </a:p>
          <a:p>
            <a:pPr lvl="1">
              <a:lnSpc>
                <a:spcPct val="120000"/>
              </a:lnSpc>
            </a:pPr>
            <a:r>
              <a:rPr lang="en-US" sz="1600" dirty="0"/>
              <a:t>  gets(str);//reads string from console    </a:t>
            </a:r>
          </a:p>
          <a:p>
            <a:pPr lvl="1">
              <a:lnSpc>
                <a:spcPct val="120000"/>
              </a:lnSpc>
            </a:pPr>
            <a:r>
              <a:rPr lang="en-US" sz="1600" dirty="0"/>
              <a:t>  </a:t>
            </a:r>
            <a:r>
              <a:rPr lang="en-US" sz="1600" dirty="0" err="1"/>
              <a:t>printf</a:t>
            </a:r>
            <a:r>
              <a:rPr lang="en-US" sz="1600" dirty="0"/>
              <a:t>("String is: %</a:t>
            </a:r>
            <a:r>
              <a:rPr lang="en-US" sz="1600" dirty="0" err="1"/>
              <a:t>s",str</a:t>
            </a:r>
            <a:r>
              <a:rPr lang="en-US" sz="1600" dirty="0"/>
              <a:t>);    </a:t>
            </a:r>
          </a:p>
          <a:p>
            <a:pPr lvl="1">
              <a:lnSpc>
                <a:spcPct val="120000"/>
              </a:lnSpc>
            </a:pPr>
            <a:r>
              <a:rPr lang="en-US" sz="1600" dirty="0"/>
              <a:t>  </a:t>
            </a:r>
            <a:r>
              <a:rPr lang="en-US" sz="1600" dirty="0" err="1"/>
              <a:t>printf</a:t>
            </a:r>
            <a:r>
              <a:rPr lang="en-US" sz="1600" dirty="0"/>
              <a:t>("\</a:t>
            </a:r>
            <a:r>
              <a:rPr lang="en-US" sz="1600" dirty="0" err="1"/>
              <a:t>nLower</a:t>
            </a:r>
            <a:r>
              <a:rPr lang="en-US" sz="1600" dirty="0"/>
              <a:t> String is: %</a:t>
            </a:r>
            <a:r>
              <a:rPr lang="en-US" sz="1600" dirty="0" err="1"/>
              <a:t>s",</a:t>
            </a:r>
            <a:r>
              <a:rPr lang="en-US" sz="1600" b="1" dirty="0" err="1"/>
              <a:t>strlwr</a:t>
            </a:r>
            <a:r>
              <a:rPr lang="en-US" sz="1600" b="1" dirty="0"/>
              <a:t>(str)</a:t>
            </a:r>
            <a:r>
              <a:rPr lang="en-US" sz="1600" dirty="0"/>
              <a:t>);    </a:t>
            </a:r>
          </a:p>
          <a:p>
            <a:pPr lvl="1">
              <a:lnSpc>
                <a:spcPct val="120000"/>
              </a:lnSpc>
            </a:pPr>
            <a:r>
              <a:rPr lang="en-US" sz="1600" dirty="0"/>
              <a:t> </a:t>
            </a:r>
            <a:r>
              <a:rPr lang="en-US" sz="1600" b="1" dirty="0"/>
              <a:t>return</a:t>
            </a:r>
            <a:r>
              <a:rPr lang="en-US" sz="1600" dirty="0"/>
              <a:t> 0;    </a:t>
            </a:r>
          </a:p>
          <a:p>
            <a:pPr lvl="1">
              <a:lnSpc>
                <a:spcPct val="120000"/>
              </a:lnSpc>
            </a:pPr>
            <a:r>
              <a:rPr lang="en-US" sz="1600" dirty="0"/>
              <a:t>}   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6CE298-276D-B3B9-B9A6-9683B1F7F673}"/>
              </a:ext>
            </a:extLst>
          </p:cNvPr>
          <p:cNvSpPr txBox="1"/>
          <p:nvPr/>
        </p:nvSpPr>
        <p:spPr>
          <a:xfrm>
            <a:off x="7717134" y="2993344"/>
            <a:ext cx="29441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Output:</a:t>
            </a:r>
          </a:p>
          <a:p>
            <a:r>
              <a:rPr lang="en-US" sz="1800" dirty="0"/>
              <a:t>Enter string: </a:t>
            </a:r>
            <a:r>
              <a:rPr lang="en-US" dirty="0" err="1"/>
              <a:t>VE</a:t>
            </a:r>
            <a:r>
              <a:rPr lang="en-US" sz="1800" dirty="0" err="1"/>
              <a:t>ellore</a:t>
            </a:r>
            <a:endParaRPr lang="en-US" sz="1800" dirty="0"/>
          </a:p>
          <a:p>
            <a:r>
              <a:rPr lang="en-US" sz="1800" dirty="0"/>
              <a:t>String is: </a:t>
            </a:r>
            <a:r>
              <a:rPr lang="en-US" sz="1800" dirty="0" err="1"/>
              <a:t>VEllore</a:t>
            </a:r>
            <a:endParaRPr lang="en-US" sz="1800" dirty="0"/>
          </a:p>
          <a:p>
            <a:r>
              <a:rPr lang="en-IN" dirty="0"/>
              <a:t>Reverse String is: </a:t>
            </a:r>
            <a:r>
              <a:rPr lang="en-IN" dirty="0" err="1"/>
              <a:t>vellore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95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90226"/>
    </mc:Choice>
    <mc:Fallback xmlns="">
      <p:transition advTm="9022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2" y="457200"/>
            <a:ext cx="10161708" cy="86096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IN" sz="4000" b="1" dirty="0"/>
              <a:t>7.String Uppercase </a:t>
            </a:r>
            <a:r>
              <a:rPr lang="en-IN" sz="4000" dirty="0"/>
              <a:t> -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20B0604020202020204" charset="0"/>
              </a:rPr>
              <a:t>strupr()</a:t>
            </a:r>
            <a:b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20B0604020202020204" charset="0"/>
              </a:rPr>
            </a:br>
            <a:endParaRPr lang="en-US" sz="4000" b="1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90F75A-D12D-4E33-ADA3-41C121B7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2982" y="1218292"/>
            <a:ext cx="10161709" cy="5639707"/>
          </a:xfrm>
        </p:spPr>
        <p:txBody>
          <a:bodyPr>
            <a:noAutofit/>
          </a:bodyPr>
          <a:lstStyle/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GB" altLang="en-US" sz="2000" b="1" dirty="0" err="1">
                <a:solidFill>
                  <a:srgbClr val="FF0000"/>
                </a:solidFill>
              </a:rPr>
              <a:t>strupr</a:t>
            </a:r>
            <a:r>
              <a:rPr lang="en-GB" altLang="en-US" sz="2000" b="1" dirty="0">
                <a:solidFill>
                  <a:srgbClr val="FF0000"/>
                </a:solidFill>
              </a:rPr>
              <a:t>(s1) </a:t>
            </a:r>
            <a:r>
              <a:rPr lang="en-GB" altLang="en-US" sz="2000" dirty="0">
                <a:solidFill>
                  <a:srgbClr val="FF0000"/>
                </a:solidFill>
              </a:rPr>
              <a:t>-   </a:t>
            </a:r>
            <a:r>
              <a:rPr lang="en-US" sz="1800" dirty="0"/>
              <a:t>returns string characters in s1  in uppercase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IN" sz="1600" dirty="0" err="1"/>
              <a:t>Eg.</a:t>
            </a:r>
            <a:endParaRPr lang="en-IN" sz="1600" dirty="0"/>
          </a:p>
          <a:p>
            <a:pPr lvl="1">
              <a:lnSpc>
                <a:spcPct val="130000"/>
              </a:lnSpc>
            </a:pPr>
            <a:r>
              <a:rPr lang="en-US" sz="1600" dirty="0"/>
              <a:t>#include&lt;</a:t>
            </a:r>
            <a:r>
              <a:rPr lang="en-US" sz="1600" dirty="0" err="1"/>
              <a:t>stdio.h</a:t>
            </a:r>
            <a:r>
              <a:rPr lang="en-US" sz="1600" dirty="0"/>
              <a:t>&gt;  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#include &lt;</a:t>
            </a:r>
            <a:r>
              <a:rPr lang="en-US" sz="1600" dirty="0" err="1"/>
              <a:t>string.h</a:t>
            </a:r>
            <a:r>
              <a:rPr lang="en-US" sz="1600" dirty="0"/>
              <a:t>&gt;    </a:t>
            </a:r>
          </a:p>
          <a:p>
            <a:pPr lvl="1">
              <a:lnSpc>
                <a:spcPct val="130000"/>
              </a:lnSpc>
            </a:pPr>
            <a:r>
              <a:rPr lang="en-US" sz="1600" b="1" dirty="0"/>
              <a:t>int</a:t>
            </a:r>
            <a:r>
              <a:rPr lang="en-US" sz="1600" dirty="0"/>
              <a:t> main(){    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  </a:t>
            </a:r>
            <a:r>
              <a:rPr lang="en-US" sz="1600" b="1" dirty="0"/>
              <a:t>char</a:t>
            </a:r>
            <a:r>
              <a:rPr lang="en-US" sz="1600" dirty="0"/>
              <a:t> str[20];    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  </a:t>
            </a:r>
            <a:r>
              <a:rPr lang="en-US" sz="1600" dirty="0" err="1"/>
              <a:t>printf</a:t>
            </a:r>
            <a:r>
              <a:rPr lang="en-US" sz="1600" dirty="0"/>
              <a:t>("Enter string: ");    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  gets(str);//reads string from console    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  </a:t>
            </a:r>
            <a:r>
              <a:rPr lang="en-US" sz="1600" dirty="0" err="1"/>
              <a:t>printf</a:t>
            </a:r>
            <a:r>
              <a:rPr lang="en-US" sz="1600" dirty="0"/>
              <a:t>("String is: %</a:t>
            </a:r>
            <a:r>
              <a:rPr lang="en-US" sz="1600" dirty="0" err="1"/>
              <a:t>s",str</a:t>
            </a:r>
            <a:r>
              <a:rPr lang="en-US" sz="1600" dirty="0"/>
              <a:t>);    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  </a:t>
            </a:r>
            <a:r>
              <a:rPr lang="en-US" sz="1600" dirty="0" err="1"/>
              <a:t>printf</a:t>
            </a:r>
            <a:r>
              <a:rPr lang="en-US" sz="1600" dirty="0"/>
              <a:t>("\</a:t>
            </a:r>
            <a:r>
              <a:rPr lang="en-US" sz="1600" dirty="0" err="1"/>
              <a:t>nUpper</a:t>
            </a:r>
            <a:r>
              <a:rPr lang="en-US" sz="1600" dirty="0"/>
              <a:t> String is: %s",</a:t>
            </a:r>
            <a:r>
              <a:rPr lang="en-US" sz="1600" b="1" dirty="0" err="1"/>
              <a:t>strupr</a:t>
            </a:r>
            <a:r>
              <a:rPr lang="en-US" sz="1600" b="1" dirty="0"/>
              <a:t>(str)</a:t>
            </a:r>
            <a:r>
              <a:rPr lang="en-US" sz="1600" dirty="0"/>
              <a:t>);    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 </a:t>
            </a:r>
            <a:r>
              <a:rPr lang="en-US" sz="1600" b="1" dirty="0"/>
              <a:t>return</a:t>
            </a:r>
            <a:r>
              <a:rPr lang="en-US" sz="1600" dirty="0"/>
              <a:t> 0;    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}   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6B0F46-851F-672E-57EF-4D20C3BC289C}"/>
              </a:ext>
            </a:extLst>
          </p:cNvPr>
          <p:cNvSpPr txBox="1"/>
          <p:nvPr/>
        </p:nvSpPr>
        <p:spPr>
          <a:xfrm>
            <a:off x="7717134" y="2993344"/>
            <a:ext cx="29441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Output:</a:t>
            </a:r>
          </a:p>
          <a:p>
            <a:r>
              <a:rPr lang="en-US" sz="1800" dirty="0"/>
              <a:t>Enter string: </a:t>
            </a:r>
            <a:r>
              <a:rPr lang="en-US" dirty="0"/>
              <a:t>V</a:t>
            </a:r>
            <a:r>
              <a:rPr lang="en-US" sz="1800" dirty="0"/>
              <a:t>ellore</a:t>
            </a:r>
          </a:p>
          <a:p>
            <a:r>
              <a:rPr lang="en-US" sz="1800" dirty="0"/>
              <a:t>String is: Vellore</a:t>
            </a:r>
          </a:p>
          <a:p>
            <a:r>
              <a:rPr lang="en-IN" dirty="0"/>
              <a:t>Reverse String is: VELLORE</a:t>
            </a:r>
          </a:p>
        </p:txBody>
      </p:sp>
    </p:spTree>
    <p:extLst>
      <p:ext uri="{BB962C8B-B14F-4D97-AF65-F5344CB8AC3E}">
        <p14:creationId xmlns:p14="http://schemas.microsoft.com/office/powerpoint/2010/main" val="909896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94914"/>
    </mc:Choice>
    <mc:Fallback xmlns="">
      <p:transition advTm="94914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2" y="265279"/>
            <a:ext cx="7474172" cy="68666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dirty="0">
                <a:solidFill>
                  <a:schemeClr val="tx1"/>
                </a:solidFill>
                <a:latin typeface="Montserrat" panose="020B0604020202020204" charset="0"/>
                <a:ea typeface="+mn-ea"/>
                <a:cs typeface="+mn-cs"/>
              </a:rPr>
              <a:t>2-Dimentional character arrays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90F75A-D12D-4E33-ADA3-41C121B7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2982" y="1199409"/>
            <a:ext cx="10293882" cy="1638794"/>
          </a:xfrm>
        </p:spPr>
        <p:txBody>
          <a:bodyPr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800" dirty="0"/>
              <a:t>2D character arrays are </a:t>
            </a:r>
            <a:r>
              <a:rPr lang="en-US" sz="1800" b="1" dirty="0"/>
              <a:t>very similar to the 2D integer arrays</a:t>
            </a:r>
            <a:r>
              <a:rPr lang="en-US" sz="1800" dirty="0"/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800" dirty="0"/>
              <a:t> We store the elements and perform other operations in a similar manner.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800" dirty="0"/>
              <a:t>A 2D character array </a:t>
            </a:r>
            <a:r>
              <a:rPr lang="en-US" sz="1800" b="1" dirty="0">
                <a:solidFill>
                  <a:srgbClr val="FF0000"/>
                </a:solidFill>
              </a:rPr>
              <a:t>allows us to store multiple strings under the same name.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b="1" dirty="0" err="1"/>
              <a:t>Eg.</a:t>
            </a:r>
            <a:r>
              <a:rPr lang="en-US" sz="2000" b="1" dirty="0"/>
              <a:t>   char</a:t>
            </a:r>
            <a:r>
              <a:rPr lang="en-US" sz="2000" dirty="0"/>
              <a:t> name[5][10] = {"tree","bowl","hat","mice","toon"};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54CC31-9FBA-4B75-BDB9-46AB03AAE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925" y="3133344"/>
            <a:ext cx="7658853" cy="2990850"/>
          </a:xfrm>
          <a:prstGeom prst="rect">
            <a:avLst/>
          </a:prstGeom>
        </p:spPr>
      </p:pic>
      <p:sp>
        <p:nvSpPr>
          <p:cNvPr id="12" name="Flowchart: Sequential Access Storage 11">
            <a:extLst>
              <a:ext uri="{FF2B5EF4-FFF2-40B4-BE49-F238E27FC236}">
                <a16:creationId xmlns:a16="http://schemas.microsoft.com/office/drawing/2014/main" id="{84D39B36-CA62-47F1-95FB-8D25FDCB0593}"/>
              </a:ext>
            </a:extLst>
          </p:cNvPr>
          <p:cNvSpPr/>
          <p:nvPr/>
        </p:nvSpPr>
        <p:spPr>
          <a:xfrm>
            <a:off x="1306286" y="3563339"/>
            <a:ext cx="1056513" cy="665018"/>
          </a:xfrm>
          <a:prstGeom prst="flowChartMagnetic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b="1" dirty="0">
                <a:solidFill>
                  <a:schemeClr val="bg2">
                    <a:lumMod val="10000"/>
                  </a:schemeClr>
                </a:solidFill>
                <a:highlight>
                  <a:srgbClr val="FFFF00"/>
                </a:highlight>
                <a:latin typeface="Montserrat" panose="020B0604020202020204" charset="0"/>
              </a:rPr>
              <a:t>name[0]</a:t>
            </a:r>
          </a:p>
        </p:txBody>
      </p:sp>
    </p:spTree>
    <p:extLst>
      <p:ext uri="{BB962C8B-B14F-4D97-AF65-F5344CB8AC3E}">
        <p14:creationId xmlns:p14="http://schemas.microsoft.com/office/powerpoint/2010/main" val="370220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55026"/>
    </mc:Choice>
    <mc:Fallback xmlns="">
      <p:transition advTm="155026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3" y="90554"/>
            <a:ext cx="8546664" cy="39047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b="1" dirty="0"/>
              <a:t>Sorting strings – Ascending order</a:t>
            </a:r>
            <a:endParaRPr lang="en-US" b="1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48A5D7-210A-4E82-8675-663A6C76327F}"/>
              </a:ext>
            </a:extLst>
          </p:cNvPr>
          <p:cNvSpPr txBox="1">
            <a:spLocks/>
          </p:cNvSpPr>
          <p:nvPr/>
        </p:nvSpPr>
        <p:spPr>
          <a:xfrm>
            <a:off x="1300153" y="588611"/>
            <a:ext cx="9591693" cy="3904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rgbClr val="00305C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§"/>
            </a:pPr>
            <a:endParaRPr lang="en-US" sz="1800" dirty="0"/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5F0B65-4D16-4199-B7AB-B7635FC795E5}"/>
              </a:ext>
            </a:extLst>
          </p:cNvPr>
          <p:cNvSpPr/>
          <p:nvPr/>
        </p:nvSpPr>
        <p:spPr>
          <a:xfrm>
            <a:off x="1165610" y="612944"/>
            <a:ext cx="6099350" cy="5767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#include&lt;stdio.h&gt;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#include&lt;string.h&gt;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int main() 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int </a:t>
            </a:r>
            <a:r>
              <a:rPr lang="en-US" sz="1200" dirty="0" err="1">
                <a:latin typeface="Montserrat" panose="020B0604020202020204" charset="0"/>
              </a:rPr>
              <a:t>i,j,count</a:t>
            </a:r>
            <a:r>
              <a:rPr lang="en-US" sz="1200" dirty="0">
                <a:latin typeface="Montserrat" panose="020B0604020202020204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char str[25][25],temp[25];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puts("How many strings you are going to sort?: ");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</a:t>
            </a:r>
            <a:r>
              <a:rPr lang="en-US" sz="1200" dirty="0" err="1">
                <a:latin typeface="Montserrat" panose="020B0604020202020204" charset="0"/>
              </a:rPr>
              <a:t>scanf</a:t>
            </a:r>
            <a:r>
              <a:rPr lang="en-US" sz="1200" dirty="0">
                <a:latin typeface="Montserrat" panose="020B0604020202020204" charset="0"/>
              </a:rPr>
              <a:t>("%</a:t>
            </a:r>
            <a:r>
              <a:rPr lang="en-US" sz="1200" dirty="0" err="1">
                <a:latin typeface="Montserrat" panose="020B0604020202020204" charset="0"/>
              </a:rPr>
              <a:t>d",&amp;count</a:t>
            </a:r>
            <a:r>
              <a:rPr lang="en-US" sz="1200" dirty="0">
                <a:latin typeface="Montserrat" panose="020B0604020202020204" charset="0"/>
              </a:rPr>
              <a:t>); 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puts("Enter your Strings one by one: ");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for(</a:t>
            </a:r>
            <a:r>
              <a:rPr lang="en-US" sz="1200" dirty="0" err="1">
                <a:latin typeface="Montserrat" panose="020B0604020202020204" charset="0"/>
              </a:rPr>
              <a:t>i</a:t>
            </a:r>
            <a:r>
              <a:rPr lang="en-US" sz="1200" dirty="0">
                <a:latin typeface="Montserrat" panose="020B0604020202020204" charset="0"/>
              </a:rPr>
              <a:t>=0;i&lt;=</a:t>
            </a:r>
            <a:r>
              <a:rPr lang="en-US" sz="1200" dirty="0" err="1">
                <a:latin typeface="Montserrat" panose="020B0604020202020204" charset="0"/>
              </a:rPr>
              <a:t>count;i</a:t>
            </a:r>
            <a:r>
              <a:rPr lang="en-US" sz="1200" dirty="0">
                <a:latin typeface="Montserrat" panose="020B0604020202020204" charset="0"/>
              </a:rPr>
              <a:t>++) {    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gets(str[</a:t>
            </a:r>
            <a:r>
              <a:rPr lang="en-US" sz="1200" dirty="0" err="1">
                <a:latin typeface="Montserrat" panose="020B0604020202020204" charset="0"/>
              </a:rPr>
              <a:t>i</a:t>
            </a:r>
            <a:r>
              <a:rPr lang="en-US" sz="1200" dirty="0">
                <a:latin typeface="Montserrat" panose="020B0604020202020204" charset="0"/>
              </a:rPr>
              <a:t>]); } // reading strings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for(</a:t>
            </a:r>
            <a:r>
              <a:rPr lang="en-US" sz="1200" dirty="0" err="1">
                <a:latin typeface="Montserrat" panose="020B0604020202020204" charset="0"/>
              </a:rPr>
              <a:t>i</a:t>
            </a:r>
            <a:r>
              <a:rPr lang="en-US" sz="1200" dirty="0">
                <a:latin typeface="Montserrat" panose="020B0604020202020204" charset="0"/>
              </a:rPr>
              <a:t>=0;i&lt;=</a:t>
            </a:r>
            <a:r>
              <a:rPr lang="en-US" sz="1200" dirty="0" err="1">
                <a:latin typeface="Montserrat" panose="020B0604020202020204" charset="0"/>
              </a:rPr>
              <a:t>count;i</a:t>
            </a:r>
            <a:r>
              <a:rPr lang="en-US" sz="1200" dirty="0">
                <a:latin typeface="Montserrat" panose="020B0604020202020204" charset="0"/>
              </a:rPr>
              <a:t>++)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{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for(j=i+1;j&lt;=</a:t>
            </a:r>
            <a:r>
              <a:rPr lang="en-US" sz="1200" dirty="0" err="1">
                <a:latin typeface="Montserrat" panose="020B0604020202020204" charset="0"/>
              </a:rPr>
              <a:t>count;j</a:t>
            </a:r>
            <a:r>
              <a:rPr lang="en-US" sz="1200" dirty="0">
                <a:latin typeface="Montserrat" panose="020B0604020202020204" charset="0"/>
              </a:rPr>
              <a:t>++)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 {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   if(</a:t>
            </a:r>
            <a:r>
              <a:rPr lang="en-US" sz="1200" dirty="0" err="1">
                <a:latin typeface="Montserrat" panose="020B0604020202020204" charset="0"/>
              </a:rPr>
              <a:t>strcmp</a:t>
            </a:r>
            <a:r>
              <a:rPr lang="en-US" sz="1200" dirty="0">
                <a:latin typeface="Montserrat" panose="020B0604020202020204" charset="0"/>
              </a:rPr>
              <a:t>(str[</a:t>
            </a:r>
            <a:r>
              <a:rPr lang="en-US" sz="1200" dirty="0" err="1">
                <a:latin typeface="Montserrat" panose="020B0604020202020204" charset="0"/>
              </a:rPr>
              <a:t>i</a:t>
            </a:r>
            <a:r>
              <a:rPr lang="en-US" sz="1200" dirty="0">
                <a:latin typeface="Montserrat" panose="020B0604020202020204" charset="0"/>
              </a:rPr>
              <a:t>],str[j])&gt;0)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   {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    </a:t>
            </a:r>
            <a:r>
              <a:rPr lang="en-US" sz="1200" dirty="0" err="1">
                <a:latin typeface="Montserrat" panose="020B0604020202020204" charset="0"/>
              </a:rPr>
              <a:t>strcpy</a:t>
            </a:r>
            <a:r>
              <a:rPr lang="en-US" sz="1200" dirty="0">
                <a:latin typeface="Montserrat" panose="020B0604020202020204" charset="0"/>
              </a:rPr>
              <a:t>(</a:t>
            </a:r>
            <a:r>
              <a:rPr lang="en-US" sz="1200" dirty="0" err="1">
                <a:latin typeface="Montserrat" panose="020B0604020202020204" charset="0"/>
              </a:rPr>
              <a:t>temp,str</a:t>
            </a:r>
            <a:r>
              <a:rPr lang="en-US" sz="1200" dirty="0">
                <a:latin typeface="Montserrat" panose="020B0604020202020204" charset="0"/>
              </a:rPr>
              <a:t>[</a:t>
            </a:r>
            <a:r>
              <a:rPr lang="en-US" sz="1200" dirty="0" err="1">
                <a:latin typeface="Montserrat" panose="020B0604020202020204" charset="0"/>
              </a:rPr>
              <a:t>i</a:t>
            </a:r>
            <a:r>
              <a:rPr lang="en-US" sz="1200" dirty="0">
                <a:latin typeface="Montserrat" panose="020B0604020202020204" charset="0"/>
              </a:rPr>
              <a:t>]); 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    </a:t>
            </a:r>
            <a:r>
              <a:rPr lang="en-US" sz="1200" dirty="0" err="1">
                <a:latin typeface="Montserrat" panose="020B0604020202020204" charset="0"/>
              </a:rPr>
              <a:t>strcpy</a:t>
            </a:r>
            <a:r>
              <a:rPr lang="en-US" sz="1200" dirty="0">
                <a:latin typeface="Montserrat" panose="020B0604020202020204" charset="0"/>
              </a:rPr>
              <a:t>(str[</a:t>
            </a:r>
            <a:r>
              <a:rPr lang="en-US" sz="1200" dirty="0" err="1">
                <a:latin typeface="Montserrat" panose="020B0604020202020204" charset="0"/>
              </a:rPr>
              <a:t>i</a:t>
            </a:r>
            <a:r>
              <a:rPr lang="en-US" sz="1200" dirty="0">
                <a:latin typeface="Montserrat" panose="020B0604020202020204" charset="0"/>
              </a:rPr>
              <a:t>],str[j]);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    </a:t>
            </a:r>
            <a:r>
              <a:rPr lang="en-US" sz="1200" dirty="0" err="1">
                <a:latin typeface="Montserrat" panose="020B0604020202020204" charset="0"/>
              </a:rPr>
              <a:t>strcpy</a:t>
            </a:r>
            <a:r>
              <a:rPr lang="en-US" sz="1200" dirty="0">
                <a:latin typeface="Montserrat" panose="020B0604020202020204" charset="0"/>
              </a:rPr>
              <a:t>(str[j],temp);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   }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}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}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printf("Sorted Strings in ascending order :");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for(</a:t>
            </a:r>
            <a:r>
              <a:rPr lang="en-US" sz="1200" dirty="0" err="1">
                <a:latin typeface="Montserrat" panose="020B0604020202020204" charset="0"/>
              </a:rPr>
              <a:t>i</a:t>
            </a:r>
            <a:r>
              <a:rPr lang="en-US" sz="1200" dirty="0">
                <a:latin typeface="Montserrat" panose="020B0604020202020204" charset="0"/>
              </a:rPr>
              <a:t>=0;i&lt;=</a:t>
            </a:r>
            <a:r>
              <a:rPr lang="en-US" sz="1200" dirty="0" err="1">
                <a:latin typeface="Montserrat" panose="020B0604020202020204" charset="0"/>
              </a:rPr>
              <a:t>count;i</a:t>
            </a:r>
            <a:r>
              <a:rPr lang="en-US" sz="1200" dirty="0">
                <a:latin typeface="Montserrat" panose="020B0604020202020204" charset="0"/>
              </a:rPr>
              <a:t>++)    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puts(str[</a:t>
            </a:r>
            <a:r>
              <a:rPr lang="en-US" sz="1200" dirty="0" err="1">
                <a:latin typeface="Montserrat" panose="020B0604020202020204" charset="0"/>
              </a:rPr>
              <a:t>i</a:t>
            </a:r>
            <a:r>
              <a:rPr lang="en-US" sz="1200" dirty="0">
                <a:latin typeface="Montserrat" panose="020B0604020202020204" charset="0"/>
              </a:rPr>
              <a:t>]); // print the sorted strings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   return 0;  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latin typeface="Montserrat" panose="020B0604020202020204" charset="0"/>
              </a:rPr>
              <a:t>   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B8FB49-79E3-663F-30A9-988853BF0961}"/>
              </a:ext>
            </a:extLst>
          </p:cNvPr>
          <p:cNvSpPr txBox="1"/>
          <p:nvPr/>
        </p:nvSpPr>
        <p:spPr>
          <a:xfrm>
            <a:off x="6969505" y="1553200"/>
            <a:ext cx="421779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How many strings you are going to sort?: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Enter your Strings one by one:</a:t>
            </a:r>
          </a:p>
          <a:p>
            <a:r>
              <a:rPr lang="en-US" dirty="0"/>
              <a:t>act</a:t>
            </a:r>
          </a:p>
          <a:p>
            <a:r>
              <a:rPr lang="en-US" dirty="0"/>
              <a:t>ACT</a:t>
            </a:r>
          </a:p>
          <a:p>
            <a:r>
              <a:rPr lang="en-US" dirty="0" err="1"/>
              <a:t>Bdt</a:t>
            </a:r>
            <a:endParaRPr lang="en-US" dirty="0"/>
          </a:p>
          <a:p>
            <a:r>
              <a:rPr lang="en-US" dirty="0"/>
              <a:t>Sorted Strings in ascending order :</a:t>
            </a:r>
          </a:p>
          <a:p>
            <a:r>
              <a:rPr lang="en-US" dirty="0"/>
              <a:t>ACT</a:t>
            </a:r>
          </a:p>
          <a:p>
            <a:r>
              <a:rPr lang="en-US" dirty="0" err="1"/>
              <a:t>Bdt</a:t>
            </a:r>
            <a:endParaRPr lang="en-US" dirty="0"/>
          </a:p>
          <a:p>
            <a:r>
              <a:rPr lang="en-US" dirty="0"/>
              <a:t>act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483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14711"/>
    </mc:Choice>
    <mc:Fallback xmlns="">
      <p:transition advTm="21471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3" y="90554"/>
            <a:ext cx="8546664" cy="39047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b="1" dirty="0"/>
              <a:t>Sorting strings – Descending order</a:t>
            </a:r>
            <a:endParaRPr lang="en-US" b="1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48A5D7-210A-4E82-8675-663A6C76327F}"/>
              </a:ext>
            </a:extLst>
          </p:cNvPr>
          <p:cNvSpPr txBox="1">
            <a:spLocks/>
          </p:cNvSpPr>
          <p:nvPr/>
        </p:nvSpPr>
        <p:spPr>
          <a:xfrm>
            <a:off x="1300153" y="588611"/>
            <a:ext cx="9591693" cy="3904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rgbClr val="00305C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§"/>
            </a:pPr>
            <a:endParaRPr lang="en-US" sz="1800" dirty="0"/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5F0B65-4D16-4199-B7AB-B7635FC795E5}"/>
              </a:ext>
            </a:extLst>
          </p:cNvPr>
          <p:cNvSpPr/>
          <p:nvPr/>
        </p:nvSpPr>
        <p:spPr>
          <a:xfrm>
            <a:off x="1392983" y="588611"/>
            <a:ext cx="5839090" cy="602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#include&lt;</a:t>
            </a:r>
            <a:r>
              <a:rPr lang="en-US" sz="1600" dirty="0" err="1">
                <a:latin typeface="Montserrat" panose="020B0604020202020204" charset="0"/>
              </a:rPr>
              <a:t>stdio.h</a:t>
            </a:r>
            <a:r>
              <a:rPr lang="en-US" sz="1600" dirty="0">
                <a:latin typeface="Montserrat" panose="020B0604020202020204" charset="0"/>
              </a:rPr>
              <a:t>&gt;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#include&lt;</a:t>
            </a:r>
            <a:r>
              <a:rPr lang="en-US" sz="1600" dirty="0" err="1">
                <a:latin typeface="Montserrat" panose="020B0604020202020204" charset="0"/>
              </a:rPr>
              <a:t>string.h</a:t>
            </a:r>
            <a:r>
              <a:rPr lang="en-US" sz="1600" dirty="0">
                <a:latin typeface="Montserrat" panose="020B0604020202020204" charset="0"/>
              </a:rPr>
              <a:t>&gt;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int </a:t>
            </a:r>
            <a:r>
              <a:rPr lang="en-US" sz="1600" dirty="0" err="1">
                <a:latin typeface="Montserrat" panose="020B0604020202020204" charset="0"/>
              </a:rPr>
              <a:t>i,j,count</a:t>
            </a:r>
            <a:r>
              <a:rPr lang="en-US" sz="1600" dirty="0">
                <a:latin typeface="Montserrat" panose="020B0604020202020204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char str[25][25],temp[25];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puts("How many strings you are going to sort?: ");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</a:t>
            </a:r>
            <a:r>
              <a:rPr lang="en-US" sz="1600" dirty="0" err="1">
                <a:latin typeface="Montserrat" panose="020B0604020202020204" charset="0"/>
              </a:rPr>
              <a:t>scanf</a:t>
            </a:r>
            <a:r>
              <a:rPr lang="en-US" sz="1600" dirty="0">
                <a:latin typeface="Montserrat" panose="020B0604020202020204" charset="0"/>
              </a:rPr>
              <a:t>("%</a:t>
            </a:r>
            <a:r>
              <a:rPr lang="en-US" sz="1600" dirty="0" err="1">
                <a:latin typeface="Montserrat" panose="020B0604020202020204" charset="0"/>
              </a:rPr>
              <a:t>d",&amp;count</a:t>
            </a:r>
            <a:r>
              <a:rPr lang="en-US" sz="1600" dirty="0">
                <a:latin typeface="Montserrat" panose="020B0604020202020204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puts("Enter your Strings one by one: ");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for(</a:t>
            </a:r>
            <a:r>
              <a:rPr lang="en-US" sz="1600" dirty="0" err="1">
                <a:latin typeface="Montserrat" panose="020B0604020202020204" charset="0"/>
              </a:rPr>
              <a:t>i</a:t>
            </a:r>
            <a:r>
              <a:rPr lang="en-US" sz="1600" dirty="0">
                <a:latin typeface="Montserrat" panose="020B0604020202020204" charset="0"/>
              </a:rPr>
              <a:t>=0;i&lt;=</a:t>
            </a:r>
            <a:r>
              <a:rPr lang="en-US" sz="1600" dirty="0" err="1">
                <a:latin typeface="Montserrat" panose="020B0604020202020204" charset="0"/>
              </a:rPr>
              <a:t>count;i</a:t>
            </a:r>
            <a:r>
              <a:rPr lang="en-US" sz="1600" dirty="0">
                <a:latin typeface="Montserrat" panose="020B0604020202020204" charset="0"/>
              </a:rPr>
              <a:t>++)       gets(str[</a:t>
            </a:r>
            <a:r>
              <a:rPr lang="en-US" sz="1600" dirty="0" err="1">
                <a:latin typeface="Montserrat" panose="020B0604020202020204" charset="0"/>
              </a:rPr>
              <a:t>i</a:t>
            </a:r>
            <a:r>
              <a:rPr lang="en-US" sz="1600" dirty="0">
                <a:latin typeface="Montserrat" panose="020B0604020202020204" charset="0"/>
              </a:rPr>
              <a:t>]);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for(</a:t>
            </a:r>
            <a:r>
              <a:rPr lang="en-US" sz="1600" dirty="0" err="1">
                <a:latin typeface="Montserrat" panose="020B0604020202020204" charset="0"/>
              </a:rPr>
              <a:t>i</a:t>
            </a:r>
            <a:r>
              <a:rPr lang="en-US" sz="1600" dirty="0">
                <a:latin typeface="Montserrat" panose="020B0604020202020204" charset="0"/>
              </a:rPr>
              <a:t>=0;i&lt;=</a:t>
            </a:r>
            <a:r>
              <a:rPr lang="en-US" sz="1600" dirty="0" err="1">
                <a:latin typeface="Montserrat" panose="020B0604020202020204" charset="0"/>
              </a:rPr>
              <a:t>count;i</a:t>
            </a:r>
            <a:r>
              <a:rPr lang="en-US" sz="1600" dirty="0">
                <a:latin typeface="Montserrat" panose="020B0604020202020204" charset="0"/>
              </a:rPr>
              <a:t>++)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   for(j=i+1;j&lt;=</a:t>
            </a:r>
            <a:r>
              <a:rPr lang="en-US" sz="1600" dirty="0" err="1">
                <a:latin typeface="Montserrat" panose="020B0604020202020204" charset="0"/>
              </a:rPr>
              <a:t>count;j</a:t>
            </a:r>
            <a:r>
              <a:rPr lang="en-US" sz="1600" dirty="0">
                <a:latin typeface="Montserrat" panose="020B0604020202020204" charset="0"/>
              </a:rPr>
              <a:t>++)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     {</a:t>
            </a:r>
          </a:p>
          <a:p>
            <a:pPr>
              <a:lnSpc>
                <a:spcPct val="110000"/>
              </a:lnSpc>
            </a:pPr>
            <a:r>
              <a:rPr lang="en-US" sz="1600" b="1" dirty="0">
                <a:latin typeface="Montserrat" panose="020B0604020202020204" charset="0"/>
              </a:rPr>
              <a:t>         if(</a:t>
            </a:r>
            <a:r>
              <a:rPr lang="en-US" sz="1600" b="1" dirty="0" err="1">
                <a:latin typeface="Montserrat" panose="020B0604020202020204" charset="0"/>
              </a:rPr>
              <a:t>strcmp</a:t>
            </a:r>
            <a:r>
              <a:rPr lang="en-US" sz="1600" b="1" dirty="0">
                <a:latin typeface="Montserrat" panose="020B0604020202020204" charset="0"/>
              </a:rPr>
              <a:t>(str[</a:t>
            </a:r>
            <a:r>
              <a:rPr lang="en-US" sz="1600" b="1" dirty="0" err="1">
                <a:latin typeface="Montserrat" panose="020B0604020202020204" charset="0"/>
              </a:rPr>
              <a:t>i</a:t>
            </a:r>
            <a:r>
              <a:rPr lang="en-US" sz="1600" b="1" dirty="0">
                <a:latin typeface="Montserrat" panose="020B0604020202020204" charset="0"/>
              </a:rPr>
              <a:t>],str[j]) &lt;0)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       {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         </a:t>
            </a:r>
            <a:r>
              <a:rPr lang="en-US" sz="1600" dirty="0" err="1">
                <a:latin typeface="Montserrat" panose="020B0604020202020204" charset="0"/>
              </a:rPr>
              <a:t>strcpy</a:t>
            </a:r>
            <a:r>
              <a:rPr lang="en-US" sz="1600" dirty="0">
                <a:latin typeface="Montserrat" panose="020B0604020202020204" charset="0"/>
              </a:rPr>
              <a:t>(</a:t>
            </a:r>
            <a:r>
              <a:rPr lang="en-US" sz="1600" dirty="0" err="1">
                <a:latin typeface="Montserrat" panose="020B0604020202020204" charset="0"/>
              </a:rPr>
              <a:t>temp,str</a:t>
            </a:r>
            <a:r>
              <a:rPr lang="en-US" sz="1600" dirty="0">
                <a:latin typeface="Montserrat" panose="020B0604020202020204" charset="0"/>
              </a:rPr>
              <a:t>[</a:t>
            </a:r>
            <a:r>
              <a:rPr lang="en-US" sz="1600" dirty="0" err="1">
                <a:latin typeface="Montserrat" panose="020B0604020202020204" charset="0"/>
              </a:rPr>
              <a:t>i</a:t>
            </a:r>
            <a:r>
              <a:rPr lang="en-US" sz="1600" dirty="0">
                <a:latin typeface="Montserrat" panose="020B0604020202020204" charset="0"/>
              </a:rPr>
              <a:t>]);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         </a:t>
            </a:r>
            <a:r>
              <a:rPr lang="en-US" sz="1600" dirty="0" err="1">
                <a:latin typeface="Montserrat" panose="020B0604020202020204" charset="0"/>
              </a:rPr>
              <a:t>strcpy</a:t>
            </a:r>
            <a:r>
              <a:rPr lang="en-US" sz="1600" dirty="0">
                <a:latin typeface="Montserrat" panose="020B0604020202020204" charset="0"/>
              </a:rPr>
              <a:t>(str[</a:t>
            </a:r>
            <a:r>
              <a:rPr lang="en-US" sz="1600" dirty="0" err="1">
                <a:latin typeface="Montserrat" panose="020B0604020202020204" charset="0"/>
              </a:rPr>
              <a:t>i</a:t>
            </a:r>
            <a:r>
              <a:rPr lang="en-US" sz="1600" dirty="0">
                <a:latin typeface="Montserrat" panose="020B0604020202020204" charset="0"/>
              </a:rPr>
              <a:t>],str[j]);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         </a:t>
            </a:r>
            <a:r>
              <a:rPr lang="en-US" sz="1600" dirty="0" err="1">
                <a:latin typeface="Montserrat" panose="020B0604020202020204" charset="0"/>
              </a:rPr>
              <a:t>strcpy</a:t>
            </a:r>
            <a:r>
              <a:rPr lang="en-US" sz="1600" dirty="0">
                <a:latin typeface="Montserrat" panose="020B0604020202020204" charset="0"/>
              </a:rPr>
              <a:t>(str[j],temp);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      }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     }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Montserrat" panose="020B0604020202020204" charset="0"/>
              </a:rPr>
              <a:t> </a:t>
            </a:r>
            <a:r>
              <a:rPr lang="en-US" sz="1600" dirty="0" err="1">
                <a:latin typeface="Montserrat" panose="020B0604020202020204" charset="0"/>
              </a:rPr>
              <a:t>printf</a:t>
            </a:r>
            <a:r>
              <a:rPr lang="en-US" sz="1600" dirty="0">
                <a:latin typeface="Montserrat" panose="020B0604020202020204" charset="0"/>
              </a:rPr>
              <a:t>("Sorted Strings in descending order \n");   </a:t>
            </a:r>
            <a:r>
              <a:rPr lang="en-US" sz="1600" b="1" dirty="0">
                <a:latin typeface="Montserrat" panose="020B0604020202020204" charset="0"/>
              </a:rPr>
              <a:t>for(</a:t>
            </a:r>
            <a:r>
              <a:rPr lang="en-US" sz="1600" b="1" dirty="0" err="1">
                <a:latin typeface="Montserrat" panose="020B0604020202020204" charset="0"/>
              </a:rPr>
              <a:t>i</a:t>
            </a:r>
            <a:r>
              <a:rPr lang="en-US" sz="1600" b="1" dirty="0">
                <a:latin typeface="Montserrat" panose="020B0604020202020204" charset="0"/>
              </a:rPr>
              <a:t>=0;i&lt;=</a:t>
            </a:r>
            <a:r>
              <a:rPr lang="en-US" sz="1600" b="1" dirty="0" err="1">
                <a:latin typeface="Montserrat" panose="020B0604020202020204" charset="0"/>
              </a:rPr>
              <a:t>count;i</a:t>
            </a:r>
            <a:r>
              <a:rPr lang="en-US" sz="1600" b="1" dirty="0">
                <a:latin typeface="Montserrat" panose="020B0604020202020204" charset="0"/>
              </a:rPr>
              <a:t>++)       puts(str[</a:t>
            </a:r>
            <a:r>
              <a:rPr lang="en-US" sz="1600" b="1" dirty="0" err="1">
                <a:latin typeface="Montserrat" panose="020B0604020202020204" charset="0"/>
              </a:rPr>
              <a:t>i</a:t>
            </a:r>
            <a:r>
              <a:rPr lang="en-US" sz="1600" b="1" dirty="0">
                <a:latin typeface="Montserrat" panose="020B0604020202020204" charset="0"/>
              </a:rPr>
              <a:t>]);</a:t>
            </a:r>
          </a:p>
          <a:p>
            <a:r>
              <a:rPr lang="en-US" sz="1600" dirty="0">
                <a:latin typeface="Montserrat" panose="020B0604020202020204" charset="0"/>
              </a:rPr>
              <a:t>      return 0; 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B65C63-2E18-AB9D-A718-E53A0C42A13F}"/>
              </a:ext>
            </a:extLst>
          </p:cNvPr>
          <p:cNvSpPr txBox="1"/>
          <p:nvPr/>
        </p:nvSpPr>
        <p:spPr>
          <a:xfrm>
            <a:off x="7324903" y="1867762"/>
            <a:ext cx="421779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How many strings you are going to sort?: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Enter your Strings one by one:</a:t>
            </a:r>
          </a:p>
          <a:p>
            <a:r>
              <a:rPr lang="en-US" dirty="0"/>
              <a:t>act</a:t>
            </a:r>
          </a:p>
          <a:p>
            <a:r>
              <a:rPr lang="en-US" dirty="0"/>
              <a:t>ACT</a:t>
            </a:r>
          </a:p>
          <a:p>
            <a:r>
              <a:rPr lang="en-US" dirty="0" err="1"/>
              <a:t>Bdt</a:t>
            </a:r>
            <a:endParaRPr lang="en-US" dirty="0"/>
          </a:p>
          <a:p>
            <a:r>
              <a:rPr lang="en-US" dirty="0"/>
              <a:t>Sorted Strings in ascending order :</a:t>
            </a:r>
          </a:p>
          <a:p>
            <a:r>
              <a:rPr lang="en-US" dirty="0"/>
              <a:t>act</a:t>
            </a:r>
          </a:p>
          <a:p>
            <a:r>
              <a:rPr lang="en-US" dirty="0" err="1"/>
              <a:t>Bdt</a:t>
            </a:r>
            <a:endParaRPr lang="en-US" dirty="0"/>
          </a:p>
          <a:p>
            <a:r>
              <a:rPr lang="en-US" dirty="0"/>
              <a:t>ACT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5442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7804"/>
    </mc:Choice>
    <mc:Fallback xmlns="">
      <p:transition advTm="47804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E441C7-D896-4DAB-9055-152E111B1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1829" y="153269"/>
            <a:ext cx="9678390" cy="475013"/>
          </a:xfrm>
        </p:spPr>
        <p:txBody>
          <a:bodyPr/>
          <a:lstStyle/>
          <a:p>
            <a:r>
              <a:rPr lang="en-US" sz="2400" b="1" dirty="0"/>
              <a:t>Searching of Strings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9EC4A3-B99B-478F-B0E4-15063B7ADD75}"/>
              </a:ext>
            </a:extLst>
          </p:cNvPr>
          <p:cNvSpPr/>
          <p:nvPr/>
        </p:nvSpPr>
        <p:spPr>
          <a:xfrm>
            <a:off x="1331829" y="604529"/>
            <a:ext cx="5848411" cy="6170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#include&lt;</a:t>
            </a:r>
            <a:r>
              <a:rPr lang="en-US" sz="1500" dirty="0" err="1">
                <a:latin typeface="Montserrat" panose="020B0604020202020204" charset="0"/>
              </a:rPr>
              <a:t>stdio.h</a:t>
            </a:r>
            <a:r>
              <a:rPr lang="en-US" sz="1500" dirty="0">
                <a:latin typeface="Montserrat" panose="020B0604020202020204" charset="0"/>
              </a:rPr>
              <a:t>&gt;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#include&lt;</a:t>
            </a:r>
            <a:r>
              <a:rPr lang="en-US" sz="1500" dirty="0" err="1">
                <a:latin typeface="Montserrat" panose="020B0604020202020204" charset="0"/>
              </a:rPr>
              <a:t>string.h</a:t>
            </a:r>
            <a:r>
              <a:rPr lang="en-US" sz="1500" dirty="0">
                <a:latin typeface="Montserrat" panose="020B0604020202020204" charset="0"/>
              </a:rPr>
              <a:t>&gt;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int main()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char str[20][50], s1[50];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int </a:t>
            </a:r>
            <a:r>
              <a:rPr lang="en-US" sz="1500" dirty="0" err="1">
                <a:latin typeface="Montserrat" panose="020B0604020202020204" charset="0"/>
              </a:rPr>
              <a:t>n,i</a:t>
            </a:r>
            <a:r>
              <a:rPr lang="en-US" sz="1500" dirty="0">
                <a:latin typeface="Montserrat" panose="020B0604020202020204" charset="0"/>
              </a:rPr>
              <a:t>, found=0;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</a:t>
            </a:r>
            <a:r>
              <a:rPr lang="en-US" sz="1500" dirty="0" err="1">
                <a:latin typeface="Montserrat" panose="020B0604020202020204" charset="0"/>
              </a:rPr>
              <a:t>printf</a:t>
            </a:r>
            <a:r>
              <a:rPr lang="en-US" sz="1500" dirty="0">
                <a:latin typeface="Montserrat" panose="020B0604020202020204" charset="0"/>
              </a:rPr>
              <a:t>("Enter how many string (names): ");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</a:t>
            </a:r>
            <a:r>
              <a:rPr lang="en-US" sz="1500" dirty="0" err="1">
                <a:latin typeface="Montserrat" panose="020B0604020202020204" charset="0"/>
              </a:rPr>
              <a:t>scanf</a:t>
            </a:r>
            <a:r>
              <a:rPr lang="en-US" sz="1500" dirty="0">
                <a:latin typeface="Montserrat" panose="020B0604020202020204" charset="0"/>
              </a:rPr>
              <a:t>("%</a:t>
            </a:r>
            <a:r>
              <a:rPr lang="en-US" sz="1500" dirty="0" err="1">
                <a:latin typeface="Montserrat" panose="020B0604020202020204" charset="0"/>
              </a:rPr>
              <a:t>d",&amp;n</a:t>
            </a:r>
            <a:r>
              <a:rPr lang="en-US" sz="1500" dirty="0">
                <a:latin typeface="Montserrat" panose="020B0604020202020204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</a:t>
            </a:r>
            <a:r>
              <a:rPr lang="en-US" sz="1500" dirty="0" err="1">
                <a:latin typeface="Montserrat" panose="020B0604020202020204" charset="0"/>
              </a:rPr>
              <a:t>printf</a:t>
            </a:r>
            <a:r>
              <a:rPr lang="en-US" sz="1500" dirty="0">
                <a:latin typeface="Montserrat" panose="020B0604020202020204" charset="0"/>
              </a:rPr>
              <a:t>("Enter the strings\n");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for(</a:t>
            </a:r>
            <a:r>
              <a:rPr lang="en-US" sz="1500" dirty="0" err="1">
                <a:latin typeface="Montserrat" panose="020B0604020202020204" charset="0"/>
              </a:rPr>
              <a:t>i</a:t>
            </a:r>
            <a:r>
              <a:rPr lang="en-US" sz="1500" dirty="0">
                <a:latin typeface="Montserrat" panose="020B0604020202020204" charset="0"/>
              </a:rPr>
              <a:t>=0;i&lt;</a:t>
            </a:r>
            <a:r>
              <a:rPr lang="en-US" sz="1500" dirty="0" err="1">
                <a:latin typeface="Montserrat" panose="020B0604020202020204" charset="0"/>
              </a:rPr>
              <a:t>n;i</a:t>
            </a:r>
            <a:r>
              <a:rPr lang="en-US" sz="1500" dirty="0">
                <a:latin typeface="Montserrat" panose="020B0604020202020204" charset="0"/>
              </a:rPr>
              <a:t>++)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 </a:t>
            </a:r>
            <a:r>
              <a:rPr lang="en-US" sz="1500" dirty="0" err="1">
                <a:latin typeface="Montserrat" panose="020B0604020202020204" charset="0"/>
              </a:rPr>
              <a:t>scanf</a:t>
            </a:r>
            <a:r>
              <a:rPr lang="en-US" sz="1500" dirty="0">
                <a:latin typeface="Montserrat" panose="020B0604020202020204" charset="0"/>
              </a:rPr>
              <a:t>("%</a:t>
            </a:r>
            <a:r>
              <a:rPr lang="en-US" sz="1500" dirty="0" err="1">
                <a:latin typeface="Montserrat" panose="020B0604020202020204" charset="0"/>
              </a:rPr>
              <a:t>s",str</a:t>
            </a:r>
            <a:r>
              <a:rPr lang="en-US" sz="1500" dirty="0">
                <a:latin typeface="Montserrat" panose="020B0604020202020204" charset="0"/>
              </a:rPr>
              <a:t>[</a:t>
            </a:r>
            <a:r>
              <a:rPr lang="en-US" sz="1500" dirty="0" err="1">
                <a:latin typeface="Montserrat" panose="020B0604020202020204" charset="0"/>
              </a:rPr>
              <a:t>i</a:t>
            </a:r>
            <a:r>
              <a:rPr lang="en-US" sz="1500" dirty="0">
                <a:latin typeface="Montserrat" panose="020B0604020202020204" charset="0"/>
              </a:rPr>
              <a:t>]);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</a:t>
            </a:r>
            <a:r>
              <a:rPr lang="en-US" sz="1500" dirty="0" err="1">
                <a:latin typeface="Montserrat" panose="020B0604020202020204" charset="0"/>
              </a:rPr>
              <a:t>printf</a:t>
            </a:r>
            <a:r>
              <a:rPr lang="en-US" sz="1500" dirty="0">
                <a:latin typeface="Montserrat" panose="020B0604020202020204" charset="0"/>
              </a:rPr>
              <a:t>("Enter string to be searched: ");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</a:t>
            </a:r>
            <a:r>
              <a:rPr lang="en-US" sz="1500" dirty="0" err="1">
                <a:latin typeface="Montserrat" panose="020B0604020202020204" charset="0"/>
              </a:rPr>
              <a:t>scanf</a:t>
            </a:r>
            <a:r>
              <a:rPr lang="en-US" sz="1500" dirty="0">
                <a:latin typeface="Montserrat" panose="020B0604020202020204" charset="0"/>
              </a:rPr>
              <a:t>("%s",s1);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for(</a:t>
            </a:r>
            <a:r>
              <a:rPr lang="en-US" sz="1500" dirty="0" err="1">
                <a:latin typeface="Montserrat" panose="020B0604020202020204" charset="0"/>
              </a:rPr>
              <a:t>i</a:t>
            </a:r>
            <a:r>
              <a:rPr lang="en-US" sz="1500" dirty="0">
                <a:latin typeface="Montserrat" panose="020B0604020202020204" charset="0"/>
              </a:rPr>
              <a:t>=0;i&lt;</a:t>
            </a:r>
            <a:r>
              <a:rPr lang="en-US" sz="1500" dirty="0" err="1">
                <a:latin typeface="Montserrat" panose="020B0604020202020204" charset="0"/>
              </a:rPr>
              <a:t>n;i</a:t>
            </a:r>
            <a:r>
              <a:rPr lang="en-US" sz="1500" dirty="0">
                <a:latin typeface="Montserrat" panose="020B0604020202020204" charset="0"/>
              </a:rPr>
              <a:t>++)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{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  if(</a:t>
            </a:r>
            <a:r>
              <a:rPr lang="en-US" sz="1500" dirty="0" err="1">
                <a:latin typeface="Montserrat" panose="020B0604020202020204" charset="0"/>
              </a:rPr>
              <a:t>strcmp</a:t>
            </a:r>
            <a:r>
              <a:rPr lang="en-US" sz="1500" dirty="0">
                <a:latin typeface="Montserrat" panose="020B0604020202020204" charset="0"/>
              </a:rPr>
              <a:t>(s1,str[</a:t>
            </a:r>
            <a:r>
              <a:rPr lang="en-US" sz="1500" dirty="0" err="1">
                <a:latin typeface="Montserrat" panose="020B0604020202020204" charset="0"/>
              </a:rPr>
              <a:t>i</a:t>
            </a:r>
            <a:r>
              <a:rPr lang="en-US" sz="1500" dirty="0">
                <a:latin typeface="Montserrat" panose="020B0604020202020204" charset="0"/>
              </a:rPr>
              <a:t>])==0)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  {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    found=1;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    </a:t>
            </a:r>
            <a:r>
              <a:rPr lang="en-US" sz="1500" dirty="0" err="1">
                <a:latin typeface="Montserrat" panose="020B0604020202020204" charset="0"/>
              </a:rPr>
              <a:t>printf</a:t>
            </a:r>
            <a:r>
              <a:rPr lang="en-US" sz="1500" dirty="0">
                <a:latin typeface="Montserrat" panose="020B0604020202020204" charset="0"/>
              </a:rPr>
              <a:t>("Found in row-%d\n",i+1);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  }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}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if(found==0)   </a:t>
            </a:r>
            <a:r>
              <a:rPr lang="en-US" sz="1500" dirty="0" err="1">
                <a:latin typeface="Montserrat" panose="020B0604020202020204" charset="0"/>
              </a:rPr>
              <a:t>printf</a:t>
            </a:r>
            <a:r>
              <a:rPr lang="en-US" sz="1500" dirty="0">
                <a:latin typeface="Montserrat" panose="020B0604020202020204" charset="0"/>
              </a:rPr>
              <a:t>("Not found");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      return 0;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latin typeface="Montserrat" panose="020B0604020202020204" charset="0"/>
              </a:rPr>
              <a:t> 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A1D65A-85B1-8E51-B3AA-3CA210B6971A}"/>
              </a:ext>
            </a:extLst>
          </p:cNvPr>
          <p:cNvSpPr txBox="1"/>
          <p:nvPr/>
        </p:nvSpPr>
        <p:spPr>
          <a:xfrm>
            <a:off x="7342515" y="2397039"/>
            <a:ext cx="421779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Enter how many strings (names): 4</a:t>
            </a:r>
          </a:p>
          <a:p>
            <a:r>
              <a:rPr lang="en-US" dirty="0"/>
              <a:t>Enter the Strings</a:t>
            </a:r>
          </a:p>
          <a:p>
            <a:r>
              <a:rPr lang="en-US" dirty="0" err="1"/>
              <a:t>cobol</a:t>
            </a:r>
            <a:endParaRPr lang="en-US" dirty="0"/>
          </a:p>
          <a:p>
            <a:r>
              <a:rPr lang="en-US" dirty="0" err="1"/>
              <a:t>fortran</a:t>
            </a:r>
            <a:endParaRPr lang="en-US" dirty="0"/>
          </a:p>
          <a:p>
            <a:r>
              <a:rPr lang="en-US" dirty="0" err="1"/>
              <a:t>cobol</a:t>
            </a:r>
            <a:endParaRPr lang="en-US" dirty="0"/>
          </a:p>
          <a:p>
            <a:r>
              <a:rPr lang="en-US" dirty="0"/>
              <a:t>basic</a:t>
            </a:r>
          </a:p>
          <a:p>
            <a:r>
              <a:rPr lang="en-US" dirty="0"/>
              <a:t>Enter string to be searched: </a:t>
            </a:r>
            <a:r>
              <a:rPr lang="en-US" dirty="0" err="1"/>
              <a:t>cobol</a:t>
            </a:r>
            <a:endParaRPr lang="en-US" dirty="0"/>
          </a:p>
          <a:p>
            <a:r>
              <a:rPr lang="en-US" dirty="0"/>
              <a:t>Found in row-1</a:t>
            </a:r>
          </a:p>
          <a:p>
            <a:r>
              <a:rPr lang="en-US" dirty="0"/>
              <a:t>Found in row-3</a:t>
            </a:r>
          </a:p>
        </p:txBody>
      </p:sp>
    </p:spTree>
    <p:extLst>
      <p:ext uri="{BB962C8B-B14F-4D97-AF65-F5344CB8AC3E}">
        <p14:creationId xmlns:p14="http://schemas.microsoft.com/office/powerpoint/2010/main" val="3389597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001"/>
    </mc:Choice>
    <mc:Fallback xmlns="">
      <p:transition spd="slow" advTm="20800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6FFC984C-3849-4383-960C-CD48B9C8A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944" y="321582"/>
            <a:ext cx="8753856" cy="1042761"/>
          </a:xfrm>
        </p:spPr>
        <p:txBody>
          <a:bodyPr/>
          <a:lstStyle/>
          <a:p>
            <a:pPr algn="ctr" eaLnBrk="1" hangingPunct="1"/>
            <a:r>
              <a:rPr lang="en-AU" altLang="en-US" b="1" dirty="0" err="1">
                <a:solidFill>
                  <a:schemeClr val="tx1"/>
                </a:solidFill>
              </a:rPr>
              <a:t>Scanf</a:t>
            </a:r>
            <a:r>
              <a:rPr lang="en-AU" altLang="en-US" b="1" dirty="0">
                <a:solidFill>
                  <a:schemeClr val="tx1"/>
                </a:solidFill>
              </a:rPr>
              <a:t>() and </a:t>
            </a:r>
            <a:r>
              <a:rPr lang="en-AU" altLang="en-US" b="1" dirty="0" err="1">
                <a:solidFill>
                  <a:schemeClr val="tx1"/>
                </a:solidFill>
              </a:rPr>
              <a:t>Printf</a:t>
            </a:r>
            <a:r>
              <a:rPr lang="en-AU" altLang="en-US" b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FADBA832-FF72-4F7E-9EDC-E34CB1B54B6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519311"/>
            <a:ext cx="8229600" cy="5041147"/>
          </a:xfrm>
        </p:spPr>
        <p:txBody>
          <a:bodyPr>
            <a:normAutofit lnSpcReduction="10000"/>
          </a:bodyPr>
          <a:lstStyle/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2000" dirty="0"/>
              <a:t>#include&lt;stdio.h&gt;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2000" dirty="0"/>
              <a:t>main()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2000" dirty="0"/>
              <a:t>{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2000" dirty="0"/>
              <a:t>    char name[20]; // string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2000" dirty="0"/>
              <a:t>    printf(“Enter name: ”);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2000" dirty="0"/>
              <a:t>    </a:t>
            </a:r>
            <a:r>
              <a:rPr lang="en-AU" altLang="en-US" sz="2000" dirty="0" err="1"/>
              <a:t>scanf</a:t>
            </a:r>
            <a:r>
              <a:rPr lang="en-AU" altLang="en-US" sz="2000" dirty="0"/>
              <a:t>(“%s”, name); // %s – format specifier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2000" dirty="0"/>
              <a:t>    </a:t>
            </a:r>
            <a:r>
              <a:rPr lang="en-AU" altLang="en-US" sz="2000" dirty="0" err="1"/>
              <a:t>printf</a:t>
            </a:r>
            <a:r>
              <a:rPr lang="en-AU" altLang="en-US" sz="2000" dirty="0"/>
              <a:t>(“Your name : %s”, name);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2000" dirty="0"/>
              <a:t>    return 0;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2000" dirty="0"/>
              <a:t>}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72B9A7F-2850-493D-AC1C-A6CC09955B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743"/>
    </mc:Choice>
    <mc:Fallback xmlns="">
      <p:transition spd="slow" advTm="94743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6842F316-10E3-439B-9704-52F63B3FD01C}"/>
              </a:ext>
            </a:extLst>
          </p:cNvPr>
          <p:cNvSpPr txBox="1"/>
          <p:nvPr/>
        </p:nvSpPr>
        <p:spPr>
          <a:xfrm>
            <a:off x="1856936" y="265538"/>
            <a:ext cx="82515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4400" b="1" dirty="0">
                <a:latin typeface="+mj-lt"/>
                <a:ea typeface="+mj-ea"/>
                <a:cs typeface="+mj-cs"/>
              </a:rPr>
              <a:t>Gets() and Puts()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88304-B92A-4298-9F4C-B06F0DC23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837" y="1253331"/>
            <a:ext cx="4924731" cy="43513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>
              <a:lnSpc>
                <a:spcPct val="170000"/>
              </a:lnSpc>
            </a:pPr>
            <a:r>
              <a:rPr lang="en-US" sz="3600" b="0" i="0" dirty="0">
                <a:solidFill>
                  <a:srgbClr val="000000"/>
                </a:solidFill>
                <a:effectLst/>
                <a:latin typeface="Montserrat" panose="020B0604020202020204" charset="0"/>
              </a:rPr>
              <a:t>gets() function enables the user to enter some characters followed by the enter key</a:t>
            </a:r>
            <a:endParaRPr lang="en-US" sz="3600" dirty="0">
              <a:solidFill>
                <a:srgbClr val="000000"/>
              </a:solidFill>
              <a:latin typeface="Montserrat" panose="020B0604020202020204" charset="0"/>
            </a:endParaRPr>
          </a:p>
          <a:p>
            <a:pPr>
              <a:lnSpc>
                <a:spcPct val="170000"/>
              </a:lnSpc>
            </a:pPr>
            <a:r>
              <a:rPr lang="en-US" sz="3600" b="0" i="0" dirty="0">
                <a:solidFill>
                  <a:srgbClr val="000000"/>
                </a:solidFill>
                <a:effectLst/>
                <a:latin typeface="Montserrat" panose="020B0604020202020204" charset="0"/>
              </a:rPr>
              <a:t>gets() allows the user to enter the space-separated strings</a:t>
            </a:r>
          </a:p>
          <a:p>
            <a:pPr>
              <a:lnSpc>
                <a:spcPct val="170000"/>
              </a:lnSpc>
            </a:pPr>
            <a:r>
              <a:rPr lang="en-US" sz="3600" dirty="0">
                <a:solidFill>
                  <a:srgbClr val="000000"/>
                </a:solidFill>
                <a:latin typeface="Montserrat" panose="020B0604020202020204" charset="0"/>
              </a:rPr>
              <a:t>Puts() is used to print the string</a:t>
            </a:r>
            <a:endParaRPr lang="en-US" sz="3600" dirty="0">
              <a:latin typeface="Montserrat" panose="020B060402020202020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90221-479F-408A-9CDC-F368447E3E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63040"/>
            <a:ext cx="4997548" cy="49377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#include&lt;stdio.h&gt;</a:t>
            </a:r>
          </a:p>
          <a:p>
            <a:pPr marL="0" indent="0">
              <a:buNone/>
            </a:pPr>
            <a:r>
              <a:rPr lang="en-US" sz="1800" dirty="0"/>
              <a:t>main()</a:t>
            </a:r>
          </a:p>
          <a:p>
            <a:pPr marL="0" indent="0">
              <a:buNone/>
            </a:pPr>
            <a:r>
              <a:rPr lang="en-US" sz="1800" dirty="0"/>
              <a:t>{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1800" dirty="0"/>
              <a:t>    char name[20];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1800" dirty="0"/>
              <a:t>    </a:t>
            </a:r>
            <a:r>
              <a:rPr lang="en-AU" altLang="en-US" sz="1800" dirty="0" err="1"/>
              <a:t>printf</a:t>
            </a:r>
            <a:r>
              <a:rPr lang="en-AU" altLang="en-US" sz="1800" dirty="0"/>
              <a:t>(“Enter name”);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1800" dirty="0"/>
              <a:t>    gets(name); // reads line from keyboard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1800" dirty="0"/>
              <a:t>    </a:t>
            </a:r>
            <a:r>
              <a:rPr lang="en-AU" altLang="en-US" sz="1800" dirty="0" err="1"/>
              <a:t>printf</a:t>
            </a:r>
            <a:r>
              <a:rPr lang="en-AU" altLang="en-US" sz="1800" dirty="0"/>
              <a:t>(“Your name : ”);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1800" dirty="0"/>
              <a:t>    puts(name); // writes lines to o/p screen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1800" dirty="0"/>
              <a:t>    return 0;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en-AU" altLang="en-US" sz="1800" dirty="0"/>
              <a:t>}</a:t>
            </a:r>
          </a:p>
          <a:p>
            <a:endParaRPr lang="en-US" sz="18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EDF3592-5FE0-459C-8E26-5B303F12F7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524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525"/>
    </mc:Choice>
    <mc:Fallback xmlns="">
      <p:transition spd="slow" advTm="57525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6842F316-10E3-439B-9704-52F63B3FD01C}"/>
              </a:ext>
            </a:extLst>
          </p:cNvPr>
          <p:cNvSpPr txBox="1"/>
          <p:nvPr/>
        </p:nvSpPr>
        <p:spPr>
          <a:xfrm>
            <a:off x="1842868" y="288388"/>
            <a:ext cx="82515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IN" sz="4400" b="1" dirty="0" err="1">
                <a:latin typeface="+mj-lt"/>
                <a:ea typeface="+mj-ea"/>
                <a:cs typeface="+mj-cs"/>
              </a:rPr>
              <a:t>Getchar</a:t>
            </a:r>
            <a:r>
              <a:rPr lang="en-IN" sz="4400" b="1" dirty="0">
                <a:latin typeface="+mj-lt"/>
                <a:ea typeface="+mj-ea"/>
                <a:cs typeface="+mj-cs"/>
              </a:rPr>
              <a:t>() and </a:t>
            </a:r>
            <a:r>
              <a:rPr lang="en-IN" sz="4400" b="1" dirty="0" err="1">
                <a:latin typeface="+mj-lt"/>
                <a:ea typeface="+mj-ea"/>
                <a:cs typeface="+mj-cs"/>
              </a:rPr>
              <a:t>Putchar</a:t>
            </a:r>
            <a:r>
              <a:rPr lang="en-IN" sz="4400" b="1" dirty="0">
                <a:latin typeface="+mj-lt"/>
                <a:ea typeface="+mj-ea"/>
                <a:cs typeface="+mj-cs"/>
              </a:rPr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88304-B92A-4298-9F4C-B06F0DC23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9" y="1477181"/>
            <a:ext cx="5945945" cy="5092432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3300" dirty="0"/>
              <a:t>#include&lt;stdio.h&gt;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300" dirty="0"/>
              <a:t>main()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300" dirty="0"/>
              <a:t>{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    char c;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    </a:t>
            </a:r>
            <a:r>
              <a:rPr lang="en-AU" altLang="en-US" sz="3300" dirty="0" err="1"/>
              <a:t>printf</a:t>
            </a:r>
            <a:r>
              <a:rPr lang="en-AU" altLang="en-US" sz="3300" dirty="0"/>
              <a:t>(“Enter a character. Enter $ to exit…\n”);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    while(c != ‘$’) // terminates if user hits $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    {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         c = </a:t>
            </a:r>
            <a:r>
              <a:rPr lang="en-AU" altLang="en-US" sz="3300" dirty="0" err="1"/>
              <a:t>getchar</a:t>
            </a:r>
            <a:r>
              <a:rPr lang="en-AU" altLang="en-US" sz="3300" dirty="0"/>
              <a:t>(); //reads character from keyboard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         </a:t>
            </a:r>
            <a:r>
              <a:rPr lang="en-AU" altLang="en-US" sz="3300" dirty="0" err="1"/>
              <a:t>printf</a:t>
            </a:r>
            <a:r>
              <a:rPr lang="en-AU" altLang="en-US" sz="3300" dirty="0"/>
              <a:t>(‘\n Entered character is : “);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         </a:t>
            </a:r>
            <a:r>
              <a:rPr lang="en-AU" altLang="en-US" sz="3300" dirty="0" err="1"/>
              <a:t>putchar</a:t>
            </a:r>
            <a:r>
              <a:rPr lang="en-AU" altLang="en-US" sz="3300" dirty="0"/>
              <a:t>(c); // writes character to screen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endParaRPr lang="en-AU" altLang="en-US" sz="3300" dirty="0"/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     }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     return 0;</a:t>
            </a:r>
          </a:p>
          <a:p>
            <a:pPr marL="0" indent="0" eaLnBrk="1" hangingPunct="1">
              <a:lnSpc>
                <a:spcPct val="100000"/>
              </a:lnSpc>
              <a:buNone/>
            </a:pPr>
            <a:r>
              <a:rPr lang="en-AU" altLang="en-US" sz="3300" dirty="0"/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B6EC11-E83F-4E20-AA5D-442CB78FF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93005" y="1477180"/>
            <a:ext cx="4204410" cy="4351338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en-US" sz="2000" b="0" i="0" dirty="0" err="1">
                <a:solidFill>
                  <a:srgbClr val="444444"/>
                </a:solidFill>
                <a:effectLst/>
                <a:latin typeface="Montserrat" panose="020B0604020202020204" charset="0"/>
              </a:rPr>
              <a:t>getchar</a:t>
            </a:r>
            <a:r>
              <a:rPr lang="en-US" sz="2000" b="0" i="0" dirty="0">
                <a:solidFill>
                  <a:srgbClr val="444444"/>
                </a:solidFill>
                <a:effectLst/>
                <a:latin typeface="Montserrat" panose="020B0604020202020204" charset="0"/>
              </a:rPr>
              <a:t>() function is used to read a character from keyboard input. </a:t>
            </a:r>
          </a:p>
          <a:p>
            <a:pPr>
              <a:lnSpc>
                <a:spcPct val="170000"/>
              </a:lnSpc>
            </a:pPr>
            <a:endParaRPr lang="en-US" sz="2000" dirty="0">
              <a:solidFill>
                <a:srgbClr val="444444"/>
              </a:solidFill>
              <a:latin typeface="Montserrat" panose="020B0604020202020204" charset="0"/>
            </a:endParaRPr>
          </a:p>
          <a:p>
            <a:pPr>
              <a:lnSpc>
                <a:spcPct val="170000"/>
              </a:lnSpc>
            </a:pPr>
            <a:r>
              <a:rPr lang="en-US" sz="2000" dirty="0" err="1">
                <a:solidFill>
                  <a:srgbClr val="444444"/>
                </a:solidFill>
                <a:latin typeface="Montserrat" panose="020B0604020202020204" charset="0"/>
              </a:rPr>
              <a:t>pu</a:t>
            </a:r>
            <a:r>
              <a:rPr lang="en-US" sz="2000" b="0" i="0" dirty="0" err="1">
                <a:solidFill>
                  <a:srgbClr val="444444"/>
                </a:solidFill>
                <a:effectLst/>
                <a:latin typeface="Montserrat" panose="020B0604020202020204" charset="0"/>
              </a:rPr>
              <a:t>tchar</a:t>
            </a:r>
            <a:r>
              <a:rPr lang="en-US" sz="2000" b="0" i="0" dirty="0">
                <a:solidFill>
                  <a:srgbClr val="444444"/>
                </a:solidFill>
                <a:effectLst/>
                <a:latin typeface="Montserrat" panose="020B0604020202020204" charset="0"/>
              </a:rPr>
              <a:t>() function is used to display a character on the screen</a:t>
            </a:r>
            <a:endParaRPr lang="en-US" sz="2000" dirty="0">
              <a:latin typeface="Montserrat" panose="020B0604020202020204" charset="0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D91B4B4-36FC-44FF-AA13-CF7195FFDB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61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334"/>
    </mc:Choice>
    <mc:Fallback xmlns="">
      <p:transition spd="slow" advTm="137334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2" y="255781"/>
            <a:ext cx="7474172" cy="706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String Manipulation  </a:t>
            </a:r>
            <a:endParaRPr lang="en-US" sz="4000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E2027D06-C1E7-4BDC-9ADE-7862860FB8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8448264"/>
              </p:ext>
            </p:extLst>
          </p:nvPr>
        </p:nvGraphicFramePr>
        <p:xfrm>
          <a:off x="1081485" y="967383"/>
          <a:ext cx="10078581" cy="56763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89909">
                  <a:extLst>
                    <a:ext uri="{9D8B030D-6E8A-4147-A177-3AD203B41FA5}">
                      <a16:colId xmlns:a16="http://schemas.microsoft.com/office/drawing/2014/main" val="2481877598"/>
                    </a:ext>
                  </a:extLst>
                </a:gridCol>
                <a:gridCol w="1951019">
                  <a:extLst>
                    <a:ext uri="{9D8B030D-6E8A-4147-A177-3AD203B41FA5}">
                      <a16:colId xmlns:a16="http://schemas.microsoft.com/office/drawing/2014/main" val="1199174033"/>
                    </a:ext>
                  </a:extLst>
                </a:gridCol>
                <a:gridCol w="7237653">
                  <a:extLst>
                    <a:ext uri="{9D8B030D-6E8A-4147-A177-3AD203B41FA5}">
                      <a16:colId xmlns:a16="http://schemas.microsoft.com/office/drawing/2014/main" val="21013485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S.No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Function </a:t>
                      </a:r>
                    </a:p>
                    <a:p>
                      <a:pPr>
                        <a:lnSpc>
                          <a:spcPct val="120000"/>
                        </a:lnSpc>
                      </a:pP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Description 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36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GB" altLang="en-US" sz="18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strcpy</a:t>
                      </a:r>
                      <a:r>
                        <a:rPr lang="en-GB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(S1,S2) 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GB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copies the content of S2 to S1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148871"/>
                  </a:ext>
                </a:extLst>
              </a:tr>
              <a:tr h="391205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strcmp</a:t>
                      </a: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(S1,S2)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Compare S1 and S2, returns 0 if S1 and S2 are same </a:t>
                      </a:r>
                    </a:p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Returns less than 0 if S1&lt;S2</a:t>
                      </a:r>
                    </a:p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Returns greater than 0 if S1&gt;S2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90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strlen</a:t>
                      </a: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(S1)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Returns the length of string S1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910382"/>
                  </a:ext>
                </a:extLst>
              </a:tr>
              <a:tr h="558272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strcat</a:t>
                      </a: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(S1,S2)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Concatenates string S2 to S1. It appends the content of string S2 to the end of string S1. A terminator character is appended to the end of final string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72586"/>
                  </a:ext>
                </a:extLst>
              </a:tr>
              <a:tr h="505163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strncat</a:t>
                      </a: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(S1,S2,n)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Append the string S2 to the end of string s1 up to n characters long 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961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dirty="0"/>
                        <a:t>6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20000"/>
                        </a:lnSpc>
                      </a:pPr>
                      <a:r>
                        <a:rPr lang="en-US" sz="1800" u="none" strike="noStrike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strrev</a:t>
                      </a:r>
                      <a:r>
                        <a:rPr lang="en-US" sz="180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(string)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Montserrat" panose="020B060402020202020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returns reverse string.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Montserrat" panose="020B0604020202020204" charset="0"/>
                      </a:endParaRP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738264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2000" dirty="0"/>
                        <a:t>7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20000"/>
                        </a:lnSpc>
                      </a:pPr>
                      <a:r>
                        <a:rPr lang="en-US" sz="180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strlwr(string)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Montserrat" panose="020B060402020202020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returns string characters in lowercase.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Montserrat" panose="020B0604020202020204" charset="0"/>
                      </a:endParaRP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223770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8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Montserrat" panose="020B060402020202020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strupr(string)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</a:endParaRPr>
                    </a:p>
                    <a:p>
                      <a:pPr algn="l" fontAlgn="t">
                        <a:lnSpc>
                          <a:spcPct val="120000"/>
                        </a:lnSpc>
                      </a:pP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Montserrat" panose="020B060402020202020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20000"/>
                        </a:lnSpc>
                      </a:pPr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returns string characters in uppercase.</a:t>
                      </a:r>
                      <a:endParaRPr 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Montserrat" panose="020B0604020202020204" charset="0"/>
                      </a:endParaRP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36984867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082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67425"/>
    </mc:Choice>
    <mc:Fallback xmlns="">
      <p:transition advTm="16742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3" y="136567"/>
            <a:ext cx="10161708" cy="860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4000" b="1" dirty="0"/>
              <a:t>1. String copy - </a:t>
            </a:r>
            <a:r>
              <a:rPr lang="en-IN" sz="4000" b="1" dirty="0" err="1"/>
              <a:t>strcpy</a:t>
            </a:r>
            <a:r>
              <a:rPr lang="en-IN" sz="4000" b="1" dirty="0"/>
              <a:t>( )</a:t>
            </a:r>
            <a:endParaRPr lang="en-US" sz="4000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90F75A-D12D-4E33-ADA3-41C121B7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7714" y="938155"/>
            <a:ext cx="8223291" cy="5783277"/>
          </a:xfrm>
        </p:spPr>
        <p:txBody>
          <a:bodyPr>
            <a:noAutofit/>
          </a:bodyPr>
          <a:lstStyle/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GB" altLang="en-US" sz="3200" dirty="0" err="1">
                <a:solidFill>
                  <a:srgbClr val="FF0000"/>
                </a:solidFill>
              </a:rPr>
              <a:t>strcpy</a:t>
            </a:r>
            <a:r>
              <a:rPr lang="en-GB" altLang="en-US" sz="3200" dirty="0">
                <a:solidFill>
                  <a:srgbClr val="FF0000"/>
                </a:solidFill>
              </a:rPr>
              <a:t>(S1,S2) - </a:t>
            </a:r>
            <a:r>
              <a:rPr lang="en-IN" sz="2000" dirty="0"/>
              <a:t>The string s2 is including the terminating NULL, is copied into s1.</a:t>
            </a:r>
          </a:p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IN" sz="2800" dirty="0" err="1"/>
              <a:t>Eg.</a:t>
            </a:r>
            <a:endParaRPr lang="en-IN" sz="2800" dirty="0"/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#include&lt;</a:t>
            </a:r>
            <a:r>
              <a:rPr lang="en-US" sz="2000" dirty="0" err="1"/>
              <a:t>stdio.h</a:t>
            </a:r>
            <a:r>
              <a:rPr lang="en-US" sz="2000" dirty="0"/>
              <a:t>&gt;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#include &lt;</a:t>
            </a:r>
            <a:r>
              <a:rPr lang="en-US" sz="2000" dirty="0" err="1"/>
              <a:t>string.h</a:t>
            </a:r>
            <a:r>
              <a:rPr lang="en-US" sz="2000" dirty="0"/>
              <a:t>&gt;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int main() 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{ 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 char s1[20],s2[20];      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 printf("Enter a string: ");  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 </a:t>
            </a:r>
            <a:r>
              <a:rPr lang="en-US" sz="2000" dirty="0" err="1"/>
              <a:t>scanf</a:t>
            </a:r>
            <a:r>
              <a:rPr lang="en-US" sz="2000" dirty="0"/>
              <a:t>("%s",s2);   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b="1" dirty="0">
                <a:solidFill>
                  <a:srgbClr val="FF0000"/>
                </a:solidFill>
              </a:rPr>
              <a:t>  </a:t>
            </a:r>
            <a:r>
              <a:rPr lang="en-US" sz="2000" b="1" dirty="0" err="1">
                <a:solidFill>
                  <a:srgbClr val="FF0000"/>
                </a:solidFill>
              </a:rPr>
              <a:t>strcpy</a:t>
            </a:r>
            <a:r>
              <a:rPr lang="en-US" sz="2000" b="1" dirty="0">
                <a:solidFill>
                  <a:srgbClr val="FF0000"/>
                </a:solidFill>
              </a:rPr>
              <a:t>(s1,s2);    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printf("copied string:  %s",s1);    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return 0; </a:t>
            </a:r>
          </a:p>
          <a:p>
            <a:pPr lvl="2">
              <a:lnSpc>
                <a:spcPct val="110000"/>
              </a:lnSpc>
              <a:defRPr/>
            </a:pPr>
            <a:r>
              <a:rPr lang="en-US" sz="2000" dirty="0"/>
              <a:t>}</a:t>
            </a:r>
            <a:endParaRPr lang="en-IN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A23FCC-6B5F-F292-18CC-B827A5183A9A}"/>
              </a:ext>
            </a:extLst>
          </p:cNvPr>
          <p:cNvSpPr txBox="1"/>
          <p:nvPr/>
        </p:nvSpPr>
        <p:spPr>
          <a:xfrm>
            <a:off x="8701873" y="1999622"/>
            <a:ext cx="25824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Output:</a:t>
            </a:r>
          </a:p>
          <a:p>
            <a:r>
              <a:rPr lang="en-IN" dirty="0"/>
              <a:t>Enter a string:  hi</a:t>
            </a:r>
          </a:p>
          <a:p>
            <a:r>
              <a:rPr lang="en-IN" dirty="0"/>
              <a:t>Copied sting: hi</a:t>
            </a:r>
          </a:p>
        </p:txBody>
      </p:sp>
    </p:spTree>
    <p:extLst>
      <p:ext uri="{BB962C8B-B14F-4D97-AF65-F5344CB8AC3E}">
        <p14:creationId xmlns:p14="http://schemas.microsoft.com/office/powerpoint/2010/main" val="1051971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2991"/>
    </mc:Choice>
    <mc:Fallback xmlns="">
      <p:transition advTm="10299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3" y="136567"/>
            <a:ext cx="10161708" cy="7422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4000" b="1" dirty="0"/>
              <a:t>2. String comparison - </a:t>
            </a:r>
            <a:r>
              <a:rPr lang="en-IN" sz="4000" b="1" dirty="0" err="1"/>
              <a:t>strcmp</a:t>
            </a:r>
            <a:r>
              <a:rPr lang="en-IN" sz="4000" b="1" dirty="0"/>
              <a:t>( )</a:t>
            </a:r>
            <a:endParaRPr lang="en-US" sz="4000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90F75A-D12D-4E33-ADA3-41C121B7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0040" y="997527"/>
            <a:ext cx="7933000" cy="5569528"/>
          </a:xfrm>
        </p:spPr>
        <p:txBody>
          <a:bodyPr>
            <a:noAutofit/>
          </a:bodyPr>
          <a:lstStyle/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GB" altLang="en-US" sz="1800" dirty="0" err="1">
                <a:solidFill>
                  <a:srgbClr val="FF0000"/>
                </a:solidFill>
              </a:rPr>
              <a:t>strcmp</a:t>
            </a:r>
            <a:r>
              <a:rPr lang="en-GB" altLang="en-US" sz="1800" dirty="0">
                <a:solidFill>
                  <a:srgbClr val="FF0000"/>
                </a:solidFill>
              </a:rPr>
              <a:t>(S1,S2)  -    </a:t>
            </a:r>
            <a:r>
              <a:rPr lang="en-US" dirty="0"/>
              <a:t>Compare string S1 and S2. The value is:</a:t>
            </a:r>
          </a:p>
          <a:p>
            <a:pPr marL="285750" lvl="1">
              <a:lnSpc>
                <a:spcPct val="110000"/>
              </a:lnSpc>
              <a:defRPr/>
            </a:pPr>
            <a:r>
              <a:rPr lang="en-US" sz="1600" dirty="0"/>
              <a:t>0	if strings are equal	</a:t>
            </a:r>
          </a:p>
          <a:p>
            <a:pPr marL="285750" lvl="1">
              <a:lnSpc>
                <a:spcPct val="110000"/>
              </a:lnSpc>
              <a:defRPr/>
            </a:pPr>
            <a:r>
              <a:rPr lang="en-US" sz="1600" dirty="0"/>
              <a:t>&gt;0	if the first non-matching character in str1 is greater (in ASCII) than that of str2.</a:t>
            </a:r>
          </a:p>
          <a:p>
            <a:pPr marL="285750" lvl="1">
              <a:lnSpc>
                <a:spcPct val="110000"/>
              </a:lnSpc>
              <a:defRPr/>
            </a:pPr>
            <a:r>
              <a:rPr lang="en-US" sz="1600" dirty="0"/>
              <a:t>&lt;0	if the first non-matching character in str1 is lower (in ASCII) than that of str2.</a:t>
            </a:r>
            <a:endParaRPr lang="en-IN" sz="1600" dirty="0"/>
          </a:p>
          <a:p>
            <a:pPr marL="285750" lvl="1">
              <a:lnSpc>
                <a:spcPct val="110000"/>
              </a:lnSpc>
              <a:defRPr/>
            </a:pPr>
            <a:r>
              <a:rPr lang="en-IN" sz="1600" dirty="0" err="1"/>
              <a:t>Eg.</a:t>
            </a:r>
            <a:endParaRPr lang="en-IN" sz="1600" dirty="0"/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#include&lt;</a:t>
            </a:r>
            <a:r>
              <a:rPr lang="en-US" sz="1500" dirty="0" err="1"/>
              <a:t>stdio.h</a:t>
            </a:r>
            <a:r>
              <a:rPr lang="en-US" sz="1500" dirty="0"/>
              <a:t>&gt;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#include &lt;</a:t>
            </a:r>
            <a:r>
              <a:rPr lang="en-US" sz="1500" dirty="0" err="1"/>
              <a:t>string.h</a:t>
            </a:r>
            <a:r>
              <a:rPr lang="en-US" sz="1500" dirty="0"/>
              <a:t>&gt;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int main() 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{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    char s1[10],s2[10];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    </a:t>
            </a:r>
            <a:r>
              <a:rPr lang="en-US" sz="1500" dirty="0" err="1"/>
              <a:t>printf</a:t>
            </a:r>
            <a:r>
              <a:rPr lang="en-US" sz="1500" dirty="0"/>
              <a:t>("Enter first string :");      </a:t>
            </a:r>
            <a:r>
              <a:rPr lang="en-US" sz="1500" dirty="0" err="1"/>
              <a:t>scanf</a:t>
            </a:r>
            <a:r>
              <a:rPr lang="en-US" sz="1500" dirty="0"/>
              <a:t>("%s",s1);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    </a:t>
            </a:r>
            <a:r>
              <a:rPr lang="en-US" sz="1500" dirty="0" err="1"/>
              <a:t>printf</a:t>
            </a:r>
            <a:r>
              <a:rPr lang="en-US" sz="1500" dirty="0"/>
              <a:t>("Enter second string :");     </a:t>
            </a:r>
            <a:r>
              <a:rPr lang="en-US" sz="1500" dirty="0" err="1"/>
              <a:t>scanf</a:t>
            </a:r>
            <a:r>
              <a:rPr lang="en-US" sz="1500" dirty="0"/>
              <a:t>("%s",s2);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      </a:t>
            </a:r>
            <a:r>
              <a:rPr lang="en-US" sz="1500" b="1" dirty="0">
                <a:solidFill>
                  <a:srgbClr val="FF0000"/>
                </a:solidFill>
              </a:rPr>
              <a:t>int x=</a:t>
            </a:r>
            <a:r>
              <a:rPr lang="en-US" sz="1500" b="1" dirty="0" err="1">
                <a:solidFill>
                  <a:srgbClr val="FF0000"/>
                </a:solidFill>
              </a:rPr>
              <a:t>strcmp</a:t>
            </a:r>
            <a:r>
              <a:rPr lang="en-US" sz="1500" b="1" dirty="0">
                <a:solidFill>
                  <a:srgbClr val="FF0000"/>
                </a:solidFill>
              </a:rPr>
              <a:t>(s1,s2); 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b="1" dirty="0"/>
              <a:t>       if(x==0</a:t>
            </a:r>
            <a:r>
              <a:rPr lang="en-US" sz="1500" dirty="0"/>
              <a:t>)    </a:t>
            </a:r>
            <a:r>
              <a:rPr lang="en-US" sz="1500" dirty="0" err="1"/>
              <a:t>printf</a:t>
            </a:r>
            <a:r>
              <a:rPr lang="en-US" sz="1500" dirty="0"/>
              <a:t>("The string %s is equal to %s \n ",s1,s2);    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            </a:t>
            </a:r>
            <a:r>
              <a:rPr lang="en-US" sz="1500" b="1" dirty="0"/>
              <a:t>else if(x&gt;0)    </a:t>
            </a:r>
            <a:r>
              <a:rPr lang="en-US" sz="1500" dirty="0" err="1"/>
              <a:t>printf</a:t>
            </a:r>
            <a:r>
              <a:rPr lang="en-US" sz="1500" dirty="0"/>
              <a:t>("The string %s greater than  %s \n",s1,s2); 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b="1" dirty="0"/>
              <a:t>               else   </a:t>
            </a:r>
            <a:r>
              <a:rPr lang="en-US" sz="1500" dirty="0" err="1"/>
              <a:t>printf</a:t>
            </a:r>
            <a:r>
              <a:rPr lang="en-US" sz="1500" dirty="0"/>
              <a:t>("The string   %s is lesser than  %s \n",s1,s2);     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    return 0;   </a:t>
            </a:r>
          </a:p>
          <a:p>
            <a:pPr marL="463550" lvl="2">
              <a:lnSpc>
                <a:spcPct val="110000"/>
              </a:lnSpc>
              <a:defRPr/>
            </a:pPr>
            <a:r>
              <a:rPr lang="en-US" sz="1500" dirty="0"/>
              <a:t> }</a:t>
            </a:r>
            <a:endParaRPr lang="en-IN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29D0C3-EF22-4837-848E-79541DA9B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3703" y="1783910"/>
            <a:ext cx="3221242" cy="7421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FBFC4B-E304-4B4B-84D9-B19F2209B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3703" y="2995091"/>
            <a:ext cx="2814763" cy="685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BD6EDC-76AA-67F6-D061-B07D21F7D0F1}"/>
              </a:ext>
            </a:extLst>
          </p:cNvPr>
          <p:cNvSpPr txBox="1"/>
          <p:nvPr/>
        </p:nvSpPr>
        <p:spPr>
          <a:xfrm>
            <a:off x="8853957" y="4149969"/>
            <a:ext cx="27007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Note: Ascii value</a:t>
            </a:r>
          </a:p>
          <a:p>
            <a:r>
              <a:rPr lang="en-IN" dirty="0"/>
              <a:t>a-z: 97-122</a:t>
            </a:r>
          </a:p>
          <a:p>
            <a:r>
              <a:rPr lang="en-IN" dirty="0"/>
              <a:t>A-Z: 65-90</a:t>
            </a:r>
          </a:p>
        </p:txBody>
      </p:sp>
    </p:spTree>
    <p:extLst>
      <p:ext uri="{BB962C8B-B14F-4D97-AF65-F5344CB8AC3E}">
        <p14:creationId xmlns:p14="http://schemas.microsoft.com/office/powerpoint/2010/main" val="141923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10525"/>
    </mc:Choice>
    <mc:Fallback xmlns="">
      <p:transition advTm="21052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3" y="136567"/>
            <a:ext cx="10161708" cy="860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4000" b="1" dirty="0"/>
              <a:t>3. String Length - </a:t>
            </a:r>
            <a:r>
              <a:rPr lang="en-IN" sz="4000" b="1" dirty="0" err="1"/>
              <a:t>strlen</a:t>
            </a:r>
            <a:r>
              <a:rPr lang="en-IN" sz="4000" b="1" dirty="0"/>
              <a:t>( )</a:t>
            </a:r>
            <a:endParaRPr lang="en-US" sz="4000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90F75A-D12D-4E33-ADA3-41C121B7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2982" y="997527"/>
            <a:ext cx="10161709" cy="5639707"/>
          </a:xfrm>
        </p:spPr>
        <p:txBody>
          <a:bodyPr>
            <a:noAutofit/>
          </a:bodyPr>
          <a:lstStyle/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GB" altLang="en-US" sz="1800" dirty="0" err="1">
                <a:solidFill>
                  <a:srgbClr val="FF0000"/>
                </a:solidFill>
              </a:rPr>
              <a:t>strlen</a:t>
            </a:r>
            <a:r>
              <a:rPr lang="en-GB" altLang="en-US" sz="1800" dirty="0">
                <a:solidFill>
                  <a:srgbClr val="FF0000"/>
                </a:solidFill>
              </a:rPr>
              <a:t>(S1) -     </a:t>
            </a:r>
            <a:r>
              <a:rPr lang="en-IN" sz="1600" dirty="0"/>
              <a:t>Returns the length of the string[number of characters].</a:t>
            </a:r>
          </a:p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IN" sz="1600" dirty="0" err="1"/>
              <a:t>Eg.</a:t>
            </a:r>
            <a:endParaRPr lang="en-IN" sz="1600" dirty="0"/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#include&lt;</a:t>
            </a:r>
            <a:r>
              <a:rPr lang="en-US" sz="1800" dirty="0" err="1"/>
              <a:t>stdio.h</a:t>
            </a:r>
            <a:r>
              <a:rPr lang="en-US" sz="1800" dirty="0"/>
              <a:t>&gt;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#include &lt;</a:t>
            </a:r>
            <a:r>
              <a:rPr lang="en-US" sz="1800" dirty="0" err="1"/>
              <a:t>string.h</a:t>
            </a:r>
            <a:r>
              <a:rPr lang="en-US" sz="1800" dirty="0"/>
              <a:t>&gt;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int main() 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{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    char s1[10];   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    </a:t>
            </a:r>
            <a:r>
              <a:rPr lang="en-US" sz="1800" dirty="0" err="1"/>
              <a:t>printf</a:t>
            </a:r>
            <a:r>
              <a:rPr lang="en-US" sz="1800" dirty="0"/>
              <a:t>("Enter your string :");  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    </a:t>
            </a:r>
            <a:r>
              <a:rPr lang="en-US" sz="1800" dirty="0" err="1"/>
              <a:t>scanf</a:t>
            </a:r>
            <a:r>
              <a:rPr lang="en-US" sz="1800" dirty="0"/>
              <a:t>("%s",s1);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    </a:t>
            </a:r>
            <a:r>
              <a:rPr lang="en-US" sz="1800" b="1" dirty="0">
                <a:solidFill>
                  <a:srgbClr val="FF0000"/>
                </a:solidFill>
              </a:rPr>
              <a:t>int </a:t>
            </a:r>
            <a:r>
              <a:rPr lang="en-US" sz="1800" b="1" dirty="0" err="1">
                <a:solidFill>
                  <a:srgbClr val="FF0000"/>
                </a:solidFill>
              </a:rPr>
              <a:t>len</a:t>
            </a:r>
            <a:r>
              <a:rPr lang="en-US" sz="1800" b="1" dirty="0">
                <a:solidFill>
                  <a:srgbClr val="FF0000"/>
                </a:solidFill>
              </a:rPr>
              <a:t>=</a:t>
            </a:r>
            <a:r>
              <a:rPr lang="en-US" sz="1800" b="1" dirty="0" err="1">
                <a:solidFill>
                  <a:srgbClr val="FF0000"/>
                </a:solidFill>
              </a:rPr>
              <a:t>strlen</a:t>
            </a:r>
            <a:r>
              <a:rPr lang="en-US" sz="1800" b="1" dirty="0">
                <a:solidFill>
                  <a:srgbClr val="FF0000"/>
                </a:solidFill>
              </a:rPr>
              <a:t>(s1);  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    </a:t>
            </a:r>
            <a:r>
              <a:rPr lang="en-US" sz="1800" dirty="0" err="1"/>
              <a:t>printf</a:t>
            </a:r>
            <a:r>
              <a:rPr lang="en-US" sz="1800" dirty="0"/>
              <a:t>("The length =%d",</a:t>
            </a:r>
            <a:r>
              <a:rPr lang="en-US" sz="1800" dirty="0" err="1"/>
              <a:t>len</a:t>
            </a:r>
            <a:r>
              <a:rPr lang="en-US" sz="1800" dirty="0"/>
              <a:t>);   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    return 0;    </a:t>
            </a:r>
          </a:p>
          <a:p>
            <a:pPr marL="688975" lvl="2">
              <a:lnSpc>
                <a:spcPct val="110000"/>
              </a:lnSpc>
              <a:defRPr/>
            </a:pPr>
            <a:r>
              <a:rPr lang="en-US" sz="1800" dirty="0"/>
              <a:t> }</a:t>
            </a:r>
            <a:endParaRPr lang="en-IN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FFBD20-38E7-4670-B0F4-9D291A97D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3958" y="2601810"/>
            <a:ext cx="2778209" cy="71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3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95315"/>
    </mc:Choice>
    <mc:Fallback xmlns="">
      <p:transition advTm="9531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2983" y="136567"/>
            <a:ext cx="10161708" cy="860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4000" b="1" dirty="0"/>
              <a:t>4. String Concatenation - </a:t>
            </a:r>
            <a:r>
              <a:rPr lang="en-IN" sz="4000" b="1" dirty="0" err="1"/>
              <a:t>strcat</a:t>
            </a:r>
            <a:r>
              <a:rPr lang="en-IN" sz="4000" b="1" dirty="0"/>
              <a:t>( ) and </a:t>
            </a:r>
            <a:r>
              <a:rPr lang="en-IN" sz="4000" b="1" dirty="0" err="1"/>
              <a:t>strncat</a:t>
            </a:r>
            <a:r>
              <a:rPr lang="en-IN" sz="4000" b="1" dirty="0"/>
              <a:t>()</a:t>
            </a:r>
            <a:endParaRPr lang="en-US" sz="4000" dirty="0">
              <a:solidFill>
                <a:schemeClr val="tx1"/>
              </a:solidFill>
              <a:latin typeface="Montserrat" panose="020B0604020202020204" charset="0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90F75A-D12D-4E33-ADA3-41C121B7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2982" y="866898"/>
            <a:ext cx="10161709" cy="5854535"/>
          </a:xfrm>
        </p:spPr>
        <p:txBody>
          <a:bodyPr>
            <a:noAutofit/>
          </a:bodyPr>
          <a:lstStyle/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GB" altLang="en-US" sz="2000" dirty="0" err="1">
                <a:solidFill>
                  <a:srgbClr val="040C28"/>
                </a:solidFill>
                <a:latin typeface="Google Sans"/>
              </a:rPr>
              <a:t>strcat</a:t>
            </a:r>
            <a:r>
              <a:rPr lang="en-GB" altLang="en-US" sz="2000" dirty="0">
                <a:solidFill>
                  <a:srgbClr val="040C28"/>
                </a:solidFill>
                <a:latin typeface="Google Sans"/>
              </a:rPr>
              <a:t>(s1,s2) - </a:t>
            </a:r>
            <a:r>
              <a:rPr lang="en-US" sz="2000" dirty="0">
                <a:solidFill>
                  <a:srgbClr val="040C28"/>
                </a:solidFill>
                <a:latin typeface="Google Sans"/>
              </a:rPr>
              <a:t>concatenates two strings ( s1 and s2)  and result is returned to s1 . </a:t>
            </a:r>
          </a:p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srgbClr val="040C28"/>
                </a:solidFill>
                <a:latin typeface="Google Sans"/>
              </a:rPr>
              <a:t>The </a:t>
            </a:r>
            <a:r>
              <a:rPr lang="en-US" sz="2000" b="1" i="0" dirty="0" err="1">
                <a:solidFill>
                  <a:srgbClr val="040C28"/>
                </a:solidFill>
                <a:effectLst/>
                <a:latin typeface="Google Sans"/>
              </a:rPr>
              <a:t>strcat</a:t>
            </a:r>
            <a:r>
              <a:rPr lang="en-US" sz="2000" b="1" i="0" dirty="0">
                <a:solidFill>
                  <a:srgbClr val="040C28"/>
                </a:solidFill>
                <a:effectLst/>
                <a:latin typeface="Google Sans"/>
              </a:rPr>
              <a:t>() </a:t>
            </a:r>
            <a:r>
              <a:rPr lang="en-US" sz="2000" b="0" i="0" dirty="0">
                <a:solidFill>
                  <a:srgbClr val="040C28"/>
                </a:solidFill>
                <a:effectLst/>
                <a:latin typeface="Google Sans"/>
              </a:rPr>
              <a:t>function appends the entire second string to the first, whereas </a:t>
            </a:r>
            <a:r>
              <a:rPr lang="en-US" sz="2000" b="1" i="0" dirty="0" err="1">
                <a:solidFill>
                  <a:srgbClr val="040C28"/>
                </a:solidFill>
                <a:effectLst/>
                <a:latin typeface="Google Sans"/>
              </a:rPr>
              <a:t>strncat</a:t>
            </a:r>
            <a:r>
              <a:rPr lang="en-US" sz="2000" b="1" i="0" dirty="0">
                <a:solidFill>
                  <a:srgbClr val="040C28"/>
                </a:solidFill>
                <a:effectLst/>
                <a:latin typeface="Google Sans"/>
              </a:rPr>
              <a:t>()</a:t>
            </a:r>
            <a:r>
              <a:rPr lang="en-US" sz="2000" b="0" i="0" dirty="0">
                <a:solidFill>
                  <a:srgbClr val="040C28"/>
                </a:solidFill>
                <a:effectLst/>
                <a:latin typeface="Google Sans"/>
              </a:rPr>
              <a:t> appends only the specified number of characters in the second string to the first</a:t>
            </a:r>
            <a:r>
              <a:rPr lang="en-US" sz="2000" b="0" i="0" dirty="0">
                <a:solidFill>
                  <a:srgbClr val="202124"/>
                </a:solidFill>
                <a:effectLst/>
                <a:latin typeface="Google Sans"/>
              </a:rPr>
              <a:t>.</a:t>
            </a:r>
            <a:endParaRPr lang="en-US" sz="1600" dirty="0">
              <a:solidFill>
                <a:srgbClr val="FF0000"/>
              </a:solidFill>
            </a:endParaRPr>
          </a:p>
          <a:p>
            <a:pPr marL="688975" lvl="1" indent="-403225">
              <a:lnSpc>
                <a:spcPct val="110000"/>
              </a:lnSpc>
              <a:buFont typeface="Wingdings" panose="05000000000000000000" pitchFamily="2" charset="2"/>
              <a:buChar char="§"/>
              <a:defRPr/>
            </a:pPr>
            <a:r>
              <a:rPr lang="en-IN" sz="1600" dirty="0" err="1"/>
              <a:t>Eg.</a:t>
            </a:r>
            <a:endParaRPr lang="en-IN" sz="1600" dirty="0"/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#include&lt;</a:t>
            </a:r>
            <a:r>
              <a:rPr lang="en-US" sz="1600" dirty="0" err="1"/>
              <a:t>stdio.h</a:t>
            </a:r>
            <a:r>
              <a:rPr lang="en-US" sz="1600" dirty="0"/>
              <a:t>&gt;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#include &lt;</a:t>
            </a:r>
            <a:r>
              <a:rPr lang="en-US" sz="1600" dirty="0" err="1"/>
              <a:t>string.h</a:t>
            </a:r>
            <a:r>
              <a:rPr lang="en-US" sz="1600" dirty="0"/>
              <a:t>&gt;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int main()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{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char s1[20],s2[20];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printf</a:t>
            </a:r>
            <a:r>
              <a:rPr lang="en-US" sz="1600" dirty="0"/>
              <a:t>("Enter string1 :");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scanf</a:t>
            </a:r>
            <a:r>
              <a:rPr lang="en-US" sz="1600" dirty="0"/>
              <a:t>("%s",s1); 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printf</a:t>
            </a:r>
            <a:r>
              <a:rPr lang="en-US" sz="1600" dirty="0"/>
              <a:t>("Enter string2 :");  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scanf</a:t>
            </a:r>
            <a:r>
              <a:rPr lang="en-US" sz="1600" dirty="0"/>
              <a:t>("%s",s2);  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b="1" dirty="0" err="1">
                <a:solidFill>
                  <a:srgbClr val="FF0000"/>
                </a:solidFill>
              </a:rPr>
              <a:t>strcat</a:t>
            </a:r>
            <a:r>
              <a:rPr lang="en-US" sz="1600" b="1" dirty="0">
                <a:solidFill>
                  <a:srgbClr val="FF0000"/>
                </a:solidFill>
              </a:rPr>
              <a:t>(s1,s2);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</a:t>
            </a:r>
            <a:r>
              <a:rPr lang="en-US" sz="1600" dirty="0" err="1"/>
              <a:t>printf</a:t>
            </a:r>
            <a:r>
              <a:rPr lang="en-US" sz="1600" dirty="0"/>
              <a:t>("Resultant string = %s",s1);     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return 0; </a:t>
            </a:r>
          </a:p>
          <a:p>
            <a:pPr marL="920750" lvl="3">
              <a:lnSpc>
                <a:spcPct val="110000"/>
              </a:lnSpc>
              <a:defRPr/>
            </a:pPr>
            <a:r>
              <a:rPr lang="en-US" sz="1600" dirty="0"/>
              <a:t>   }</a:t>
            </a:r>
            <a:endParaRPr lang="en-IN" sz="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9A3544-54D1-0513-98F7-3676BE42A41B}"/>
              </a:ext>
            </a:extLst>
          </p:cNvPr>
          <p:cNvSpPr txBox="1"/>
          <p:nvPr/>
        </p:nvSpPr>
        <p:spPr>
          <a:xfrm>
            <a:off x="8392886" y="3418259"/>
            <a:ext cx="29215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Output:</a:t>
            </a:r>
          </a:p>
          <a:p>
            <a:r>
              <a:rPr lang="en-IN" dirty="0"/>
              <a:t>Enter string1: vit</a:t>
            </a:r>
          </a:p>
          <a:p>
            <a:r>
              <a:rPr lang="en-IN" dirty="0"/>
              <a:t>Enter string12: </a:t>
            </a:r>
            <a:r>
              <a:rPr lang="en-IN" dirty="0" err="1"/>
              <a:t>vellore</a:t>
            </a:r>
            <a:endParaRPr lang="en-IN" dirty="0"/>
          </a:p>
          <a:p>
            <a:r>
              <a:rPr lang="en-IN" dirty="0"/>
              <a:t>Resultant string =</a:t>
            </a:r>
            <a:r>
              <a:rPr lang="en-IN" dirty="0" err="1"/>
              <a:t>vitvellore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0080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2602"/>
    </mc:Choice>
    <mc:Fallback xmlns="">
      <p:transition advTm="102602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1014</TotalTime>
  <Words>2246</Words>
  <Application>Microsoft Office PowerPoint</Application>
  <PresentationFormat>Widescreen</PresentationFormat>
  <Paragraphs>340</Paragraphs>
  <Slides>17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Google Sans</vt:lpstr>
      <vt:lpstr>Montserrat</vt:lpstr>
      <vt:lpstr>Wingdings</vt:lpstr>
      <vt:lpstr>Office Theme</vt:lpstr>
      <vt:lpstr>PowerPoint Presentation</vt:lpstr>
      <vt:lpstr>Scanf() and Printf()</vt:lpstr>
      <vt:lpstr>PowerPoint Presentation</vt:lpstr>
      <vt:lpstr>PowerPoint Presentation</vt:lpstr>
      <vt:lpstr>String Manipulation  </vt:lpstr>
      <vt:lpstr>1. String copy - strcpy( )</vt:lpstr>
      <vt:lpstr>2. String comparison - strcmp( )</vt:lpstr>
      <vt:lpstr>3. String Length - strlen( )</vt:lpstr>
      <vt:lpstr>4. String Concatenation - strcat( ) and strncat()</vt:lpstr>
      <vt:lpstr>5.String Concatenation - strncat( )</vt:lpstr>
      <vt:lpstr>6.String Reverse - strrev() </vt:lpstr>
      <vt:lpstr>7.String Lowercase  - strlwr() </vt:lpstr>
      <vt:lpstr>7.String Uppercase  - strupr() </vt:lpstr>
      <vt:lpstr>2-Dimentional character arrays</vt:lpstr>
      <vt:lpstr>Sorting strings – Ascending order</vt:lpstr>
      <vt:lpstr>Sorting strings – Descending order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SUGUNA M</dc:creator>
  <cp:lastModifiedBy>Dr. Mohammad Arif</cp:lastModifiedBy>
  <cp:revision>103</cp:revision>
  <dcterms:created xsi:type="dcterms:W3CDTF">2022-02-15T17:31:26Z</dcterms:created>
  <dcterms:modified xsi:type="dcterms:W3CDTF">2024-01-22T00:58:22Z</dcterms:modified>
</cp:coreProperties>
</file>

<file path=docProps/thumbnail.jpeg>
</file>